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22" r:id="rId2"/>
    <p:sldMasterId id="2147483834" r:id="rId3"/>
    <p:sldMasterId id="2147483846" r:id="rId4"/>
    <p:sldMasterId id="2147483858" r:id="rId5"/>
    <p:sldMasterId id="2147483870" r:id="rId6"/>
    <p:sldMasterId id="2147483882" r:id="rId7"/>
    <p:sldMasterId id="2147483894" r:id="rId8"/>
    <p:sldMasterId id="2147483906" r:id="rId9"/>
    <p:sldMasterId id="2147483918" r:id="rId10"/>
    <p:sldMasterId id="2147483930" r:id="rId11"/>
    <p:sldMasterId id="2147483942" r:id="rId12"/>
  </p:sldMasterIdLst>
  <p:notesMasterIdLst>
    <p:notesMasterId r:id="rId32"/>
  </p:notesMasterIdLst>
  <p:handoutMasterIdLst>
    <p:handoutMasterId r:id="rId33"/>
  </p:handoutMasterIdLst>
  <p:sldIdLst>
    <p:sldId id="259" r:id="rId13"/>
    <p:sldId id="257" r:id="rId14"/>
    <p:sldId id="272" r:id="rId15"/>
    <p:sldId id="273" r:id="rId16"/>
    <p:sldId id="274" r:id="rId17"/>
    <p:sldId id="275" r:id="rId18"/>
    <p:sldId id="284" r:id="rId19"/>
    <p:sldId id="276" r:id="rId20"/>
    <p:sldId id="277" r:id="rId21"/>
    <p:sldId id="279" r:id="rId22"/>
    <p:sldId id="281" r:id="rId23"/>
    <p:sldId id="282" r:id="rId24"/>
    <p:sldId id="278" r:id="rId25"/>
    <p:sldId id="280" r:id="rId26"/>
    <p:sldId id="285" r:id="rId27"/>
    <p:sldId id="286" r:id="rId28"/>
    <p:sldId id="283" r:id="rId29"/>
    <p:sldId id="288" r:id="rId30"/>
    <p:sldId id="287" r:id="rId31"/>
  </p:sldIdLst>
  <p:sldSz cx="9144000" cy="5143500" type="screen16x9"/>
  <p:notesSz cx="6805613" cy="9944100"/>
  <p:defaultTextStyle>
    <a:defPPr>
      <a:defRPr lang="en-US"/>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1">
          <p15:clr>
            <a:srgbClr val="A4A3A4"/>
          </p15:clr>
        </p15:guide>
        <p15:guide id="2" orient="horz" pos="2783">
          <p15:clr>
            <a:srgbClr val="A4A3A4"/>
          </p15:clr>
        </p15:guide>
        <p15:guide id="3" pos="53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5386"/>
    <a:srgbClr val="5B7F95"/>
    <a:srgbClr val="F37021"/>
    <a:srgbClr val="EFD921"/>
    <a:srgbClr val="2C87CB"/>
    <a:srgbClr val="3BACFF"/>
    <a:srgbClr val="1FE4C6"/>
    <a:srgbClr val="43C6E4"/>
    <a:srgbClr val="95E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96395" autoAdjust="0"/>
  </p:normalViewPr>
  <p:slideViewPr>
    <p:cSldViewPr snapToGrid="0">
      <p:cViewPr varScale="1">
        <p:scale>
          <a:sx n="123" d="100"/>
          <a:sy n="123" d="100"/>
        </p:scale>
        <p:origin x="96" y="125"/>
      </p:cViewPr>
      <p:guideLst>
        <p:guide orient="horz" pos="771"/>
        <p:guide orient="horz" pos="2783"/>
        <p:guide pos="537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sz="quarter" idx="1"/>
          </p:nvPr>
        </p:nvSpPr>
        <p:spPr>
          <a:xfrm>
            <a:off x="3854940" y="1"/>
            <a:ext cx="2949099" cy="497205"/>
          </a:xfrm>
          <a:prstGeom prst="rect">
            <a:avLst/>
          </a:prstGeom>
        </p:spPr>
        <p:txBody>
          <a:bodyPr vert="horz" lIns="94064" tIns="47032" rIns="94064" bIns="47032" rtlCol="0"/>
          <a:lstStyle>
            <a:lvl1pPr algn="r">
              <a:defRPr sz="1200"/>
            </a:lvl1pPr>
          </a:lstStyle>
          <a:p>
            <a:fld id="{CD4DA60F-0BB5-4A3D-B6FA-FDF2FC2558E5}" type="datetimeFigureOut">
              <a:rPr lang="en-US" smtClean="0"/>
              <a:pPr/>
              <a:t>10/27/2020</a:t>
            </a:fld>
            <a:endParaRPr lang="en-US"/>
          </a:p>
        </p:txBody>
      </p:sp>
      <p:sp>
        <p:nvSpPr>
          <p:cNvPr id="4" name="Footer Placeholder 3"/>
          <p:cNvSpPr>
            <a:spLocks noGrp="1"/>
          </p:cNvSpPr>
          <p:nvPr>
            <p:ph type="ftr" sz="quarter" idx="2"/>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5" name="Slide Number Placeholder 4"/>
          <p:cNvSpPr>
            <a:spLocks noGrp="1"/>
          </p:cNvSpPr>
          <p:nvPr>
            <p:ph type="sldNum" sz="quarter" idx="3"/>
          </p:nvPr>
        </p:nvSpPr>
        <p:spPr>
          <a:xfrm>
            <a:off x="3854940" y="9445170"/>
            <a:ext cx="2949099" cy="497205"/>
          </a:xfrm>
          <a:prstGeom prst="rect">
            <a:avLst/>
          </a:prstGeom>
        </p:spPr>
        <p:txBody>
          <a:bodyPr vert="horz" lIns="94064" tIns="47032" rIns="94064" bIns="47032" rtlCol="0" anchor="b"/>
          <a:lstStyle>
            <a:lvl1pPr algn="r">
              <a:defRPr sz="1200"/>
            </a:lvl1pPr>
          </a:lstStyle>
          <a:p>
            <a:fld id="{44425933-59C9-4582-A8D9-570D66460C9E}" type="slidenum">
              <a:rPr lang="en-US" smtClean="0"/>
              <a:pPr/>
              <a:t>‹#›</a:t>
            </a:fld>
            <a:endParaRPr lang="en-US"/>
          </a:p>
        </p:txBody>
      </p:sp>
    </p:spTree>
    <p:extLst>
      <p:ext uri="{BB962C8B-B14F-4D97-AF65-F5344CB8AC3E}">
        <p14:creationId xmlns:p14="http://schemas.microsoft.com/office/powerpoint/2010/main" val="1856736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9099" cy="497205"/>
          </a:xfrm>
          <a:prstGeom prst="rect">
            <a:avLst/>
          </a:prstGeom>
        </p:spPr>
        <p:txBody>
          <a:bodyPr vert="horz" lIns="94064" tIns="47032" rIns="94064" bIns="47032" rtlCol="0"/>
          <a:lstStyle>
            <a:lvl1pPr algn="l">
              <a:defRPr sz="1200"/>
            </a:lvl1pPr>
          </a:lstStyle>
          <a:p>
            <a:endParaRPr lang="en-US"/>
          </a:p>
        </p:txBody>
      </p:sp>
      <p:sp>
        <p:nvSpPr>
          <p:cNvPr id="3" name="Date Placeholder 2"/>
          <p:cNvSpPr>
            <a:spLocks noGrp="1"/>
          </p:cNvSpPr>
          <p:nvPr>
            <p:ph type="dt" idx="1"/>
          </p:nvPr>
        </p:nvSpPr>
        <p:spPr>
          <a:xfrm>
            <a:off x="3854940" y="1"/>
            <a:ext cx="2949099" cy="497205"/>
          </a:xfrm>
          <a:prstGeom prst="rect">
            <a:avLst/>
          </a:prstGeom>
        </p:spPr>
        <p:txBody>
          <a:bodyPr vert="horz" lIns="94064" tIns="47032" rIns="94064" bIns="47032" rtlCol="0"/>
          <a:lstStyle>
            <a:lvl1pPr algn="r">
              <a:defRPr sz="1200"/>
            </a:lvl1pPr>
          </a:lstStyle>
          <a:p>
            <a:fld id="{C2262F3B-5CC7-4D5E-B602-F5E0CB55D9B3}" type="datetimeFigureOut">
              <a:rPr lang="en-US" smtClean="0"/>
              <a:pPr/>
              <a:t>10/27/2020</a:t>
            </a:fld>
            <a:endParaRPr lang="en-US"/>
          </a:p>
        </p:txBody>
      </p:sp>
      <p:sp>
        <p:nvSpPr>
          <p:cNvPr id="4" name="Slide Image Placeholder 3"/>
          <p:cNvSpPr>
            <a:spLocks noGrp="1" noRot="1" noChangeAspect="1"/>
          </p:cNvSpPr>
          <p:nvPr>
            <p:ph type="sldImg" idx="2"/>
          </p:nvPr>
        </p:nvSpPr>
        <p:spPr>
          <a:xfrm>
            <a:off x="88900" y="744538"/>
            <a:ext cx="6627813" cy="3729037"/>
          </a:xfrm>
          <a:prstGeom prst="rect">
            <a:avLst/>
          </a:prstGeom>
          <a:noFill/>
          <a:ln w="12700">
            <a:solidFill>
              <a:prstClr val="black"/>
            </a:solidFill>
          </a:ln>
        </p:spPr>
        <p:txBody>
          <a:bodyPr vert="horz" lIns="94064" tIns="47032" rIns="94064" bIns="47032" rtlCol="0" anchor="ctr"/>
          <a:lstStyle/>
          <a:p>
            <a:endParaRPr lang="en-US"/>
          </a:p>
        </p:txBody>
      </p:sp>
      <p:sp>
        <p:nvSpPr>
          <p:cNvPr id="5" name="Notes Placeholder 4"/>
          <p:cNvSpPr>
            <a:spLocks noGrp="1"/>
          </p:cNvSpPr>
          <p:nvPr>
            <p:ph type="body" sz="quarter" idx="3"/>
          </p:nvPr>
        </p:nvSpPr>
        <p:spPr>
          <a:xfrm>
            <a:off x="680562" y="4723449"/>
            <a:ext cx="5444490" cy="4474845"/>
          </a:xfrm>
          <a:prstGeom prst="rect">
            <a:avLst/>
          </a:prstGeom>
        </p:spPr>
        <p:txBody>
          <a:bodyPr vert="horz" lIns="94064" tIns="47032" rIns="94064" bIns="470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5170"/>
            <a:ext cx="2949099" cy="497205"/>
          </a:xfrm>
          <a:prstGeom prst="rect">
            <a:avLst/>
          </a:prstGeom>
        </p:spPr>
        <p:txBody>
          <a:bodyPr vert="horz" lIns="94064" tIns="47032" rIns="94064" bIns="47032" rtlCol="0" anchor="b"/>
          <a:lstStyle>
            <a:lvl1pPr algn="l">
              <a:defRPr sz="1200"/>
            </a:lvl1pPr>
          </a:lstStyle>
          <a:p>
            <a:endParaRPr lang="en-US"/>
          </a:p>
        </p:txBody>
      </p:sp>
      <p:sp>
        <p:nvSpPr>
          <p:cNvPr id="7" name="Slide Number Placeholder 6"/>
          <p:cNvSpPr>
            <a:spLocks noGrp="1"/>
          </p:cNvSpPr>
          <p:nvPr>
            <p:ph type="sldNum" sz="quarter" idx="5"/>
          </p:nvPr>
        </p:nvSpPr>
        <p:spPr>
          <a:xfrm>
            <a:off x="3854940" y="9445170"/>
            <a:ext cx="2949099" cy="497205"/>
          </a:xfrm>
          <a:prstGeom prst="rect">
            <a:avLst/>
          </a:prstGeom>
        </p:spPr>
        <p:txBody>
          <a:bodyPr vert="horz" lIns="94064" tIns="47032" rIns="94064" bIns="47032" rtlCol="0" anchor="b"/>
          <a:lstStyle>
            <a:lvl1pPr algn="r">
              <a:defRPr sz="1200"/>
            </a:lvl1pPr>
          </a:lstStyle>
          <a:p>
            <a:fld id="{830233AA-EDD9-4D1C-B66A-95A21E602A8F}" type="slidenum">
              <a:rPr lang="en-US" smtClean="0"/>
              <a:pPr/>
              <a:t>‹#›</a:t>
            </a:fld>
            <a:endParaRPr lang="en-US"/>
          </a:p>
        </p:txBody>
      </p:sp>
    </p:spTree>
    <p:extLst>
      <p:ext uri="{BB962C8B-B14F-4D97-AF65-F5344CB8AC3E}">
        <p14:creationId xmlns:p14="http://schemas.microsoft.com/office/powerpoint/2010/main" val="685792123"/>
      </p:ext>
    </p:extLst>
  </p:cSld>
  <p:clrMap bg1="lt1" tx1="dk1" bg2="lt2" tx2="dk2" accent1="accent1" accent2="accent2" accent3="accent3" accent4="accent4" accent5="accent5" accent6="accent6" hlink="hlink" folHlink="folHlink"/>
  <p:notesStyle>
    <a:lvl1pPr marL="0" algn="l" defTabSz="879152" rtl="0" eaLnBrk="1" latinLnBrk="0" hangingPunct="1">
      <a:defRPr sz="1200" kern="1200">
        <a:solidFill>
          <a:schemeClr val="tx1"/>
        </a:solidFill>
        <a:latin typeface="+mn-lt"/>
        <a:ea typeface="+mn-ea"/>
        <a:cs typeface="+mn-cs"/>
      </a:defRPr>
    </a:lvl1pPr>
    <a:lvl2pPr marL="439576" algn="l" defTabSz="879152" rtl="0" eaLnBrk="1" latinLnBrk="0" hangingPunct="1">
      <a:defRPr sz="1200" kern="1200">
        <a:solidFill>
          <a:schemeClr val="tx1"/>
        </a:solidFill>
        <a:latin typeface="+mn-lt"/>
        <a:ea typeface="+mn-ea"/>
        <a:cs typeface="+mn-cs"/>
      </a:defRPr>
    </a:lvl2pPr>
    <a:lvl3pPr marL="879152" algn="l" defTabSz="879152" rtl="0" eaLnBrk="1" latinLnBrk="0" hangingPunct="1">
      <a:defRPr sz="1200" kern="1200">
        <a:solidFill>
          <a:schemeClr val="tx1"/>
        </a:solidFill>
        <a:latin typeface="+mn-lt"/>
        <a:ea typeface="+mn-ea"/>
        <a:cs typeface="+mn-cs"/>
      </a:defRPr>
    </a:lvl3pPr>
    <a:lvl4pPr marL="1318728" algn="l" defTabSz="879152" rtl="0" eaLnBrk="1" latinLnBrk="0" hangingPunct="1">
      <a:defRPr sz="1200" kern="1200">
        <a:solidFill>
          <a:schemeClr val="tx1"/>
        </a:solidFill>
        <a:latin typeface="+mn-lt"/>
        <a:ea typeface="+mn-ea"/>
        <a:cs typeface="+mn-cs"/>
      </a:defRPr>
    </a:lvl4pPr>
    <a:lvl5pPr marL="1758303" algn="l" defTabSz="879152" rtl="0" eaLnBrk="1" latinLnBrk="0" hangingPunct="1">
      <a:defRPr sz="1200" kern="1200">
        <a:solidFill>
          <a:schemeClr val="tx1"/>
        </a:solidFill>
        <a:latin typeface="+mn-lt"/>
        <a:ea typeface="+mn-ea"/>
        <a:cs typeface="+mn-cs"/>
      </a:defRPr>
    </a:lvl5pPr>
    <a:lvl6pPr marL="2197879" algn="l" defTabSz="879152" rtl="0" eaLnBrk="1" latinLnBrk="0" hangingPunct="1">
      <a:defRPr sz="1200" kern="1200">
        <a:solidFill>
          <a:schemeClr val="tx1"/>
        </a:solidFill>
        <a:latin typeface="+mn-lt"/>
        <a:ea typeface="+mn-ea"/>
        <a:cs typeface="+mn-cs"/>
      </a:defRPr>
    </a:lvl6pPr>
    <a:lvl7pPr marL="2637455" algn="l" defTabSz="879152" rtl="0" eaLnBrk="1" latinLnBrk="0" hangingPunct="1">
      <a:defRPr sz="1200" kern="1200">
        <a:solidFill>
          <a:schemeClr val="tx1"/>
        </a:solidFill>
        <a:latin typeface="+mn-lt"/>
        <a:ea typeface="+mn-ea"/>
        <a:cs typeface="+mn-cs"/>
      </a:defRPr>
    </a:lvl7pPr>
    <a:lvl8pPr marL="3077031" algn="l" defTabSz="879152" rtl="0" eaLnBrk="1" latinLnBrk="0" hangingPunct="1">
      <a:defRPr sz="1200" kern="1200">
        <a:solidFill>
          <a:schemeClr val="tx1"/>
        </a:solidFill>
        <a:latin typeface="+mn-lt"/>
        <a:ea typeface="+mn-ea"/>
        <a:cs typeface="+mn-cs"/>
      </a:defRPr>
    </a:lvl8pPr>
    <a:lvl9pPr marL="3516607" algn="l" defTabSz="8791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4C0E3-F38B-4060-81F5-813C95EEE9B2}" type="slidenum">
              <a:rPr lang="en-US" smtClean="0"/>
              <a:pPr/>
              <a:t>1</a:t>
            </a:fld>
            <a:endParaRPr lang="en-US" dirty="0"/>
          </a:p>
        </p:txBody>
      </p:sp>
    </p:spTree>
    <p:extLst>
      <p:ext uri="{BB962C8B-B14F-4D97-AF65-F5344CB8AC3E}">
        <p14:creationId xmlns:p14="http://schemas.microsoft.com/office/powerpoint/2010/main" val="4033166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AT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365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CAT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9130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ack Cover_3DSWYM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7629267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_BI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9429838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Blue_BI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4710126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Slide_BI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076758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Header_BI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2251013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mp; Content_BI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5556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Only_BI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754515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ntent_BI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4733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5746465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_BI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22906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_CAT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9649568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_BI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4950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ck Cover_BI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6977742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_NETVIBE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4214678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Blue_NETVIBES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3789992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Slide_NETVIBE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0554861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Header_NETVIBE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40444041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s &amp; Content_NETVIBE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92382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_NETVIBE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1184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ntent_NETVIBE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289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Subtitle Only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17653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_SOLIDWORKS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113341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NETVIBE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129510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_NETVIBE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3827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ack Cover_NETVIBES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796623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_3DEXCITE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465816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EXCITE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969197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Slide_3DEXCITE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9930633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_3DEXCITE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0932379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ubtitle &amp; Content_3DEXCITE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39066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_3DXcite Template_2014">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89464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ntent_3DEXCITE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6975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Blue_SOLIDWORKS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0175337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7459645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3DEXCITE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0241663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_3DEXCITE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770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ack Cover_3DEXCITE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2251526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_SOLIDWORKS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9496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_SOLIDWORKS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907875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Content_SOLIDWORKS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4527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Only_SOLIDWORKS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66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_SOLIDWORKS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64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05530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_CAT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235330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SOLIDWORKS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128832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3118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_SOLIDWORKS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917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3810000" y="2409376"/>
            <a:ext cx="4953000" cy="600075"/>
          </a:xfrm>
          <a:prstGeom prst="rect">
            <a:avLst/>
          </a:prstGeom>
        </p:spPr>
        <p:txBody>
          <a:bodyPr>
            <a:noAutofit/>
          </a:bodyPr>
          <a:lstStyle>
            <a:lvl1pPr marL="0" algn="r" defTabSz="822960" rtl="0" eaLnBrk="1" latinLnBrk="0" hangingPunct="1">
              <a:buNone/>
              <a:defRPr lang="en-US" sz="2880" b="1" kern="1200" dirty="0" smtClean="0">
                <a:solidFill>
                  <a:srgbClr val="222C4E"/>
                </a:solidFill>
                <a:latin typeface="+mn-lt"/>
                <a:ea typeface="+mn-ea"/>
                <a:cs typeface="+mn-cs"/>
              </a:defRPr>
            </a:lvl1pPr>
          </a:lstStyle>
          <a:p>
            <a:pPr lvl="0"/>
            <a:r>
              <a:rPr lang="en-US" dirty="0"/>
              <a:t>Presentation Topic</a:t>
            </a:r>
          </a:p>
        </p:txBody>
      </p:sp>
      <p:sp>
        <p:nvSpPr>
          <p:cNvPr id="11" name="Text Placeholder 14"/>
          <p:cNvSpPr>
            <a:spLocks noGrp="1"/>
          </p:cNvSpPr>
          <p:nvPr>
            <p:ph type="body" sz="quarter" idx="11" hasCustomPrompt="1"/>
          </p:nvPr>
        </p:nvSpPr>
        <p:spPr>
          <a:xfrm>
            <a:off x="6515100" y="3985488"/>
            <a:ext cx="2247900" cy="248603"/>
          </a:xfrm>
          <a:prstGeom prst="rect">
            <a:avLst/>
          </a:prstGeom>
        </p:spPr>
        <p:txBody>
          <a:bodyPr>
            <a:noAutofit/>
          </a:bodyPr>
          <a:lstStyle>
            <a:lvl1pPr marL="0" algn="r" defTabSz="822960" rtl="0" eaLnBrk="1" latinLnBrk="0" hangingPunct="1">
              <a:buNone/>
              <a:defRPr lang="en-US" sz="1260" b="1" kern="1200" dirty="0">
                <a:solidFill>
                  <a:schemeClr val="tx1">
                    <a:lumMod val="75000"/>
                    <a:lumOff val="25000"/>
                  </a:schemeClr>
                </a:solidFill>
                <a:latin typeface="+mn-lt"/>
                <a:ea typeface="+mn-ea"/>
                <a:cs typeface="+mn-cs"/>
              </a:defRPr>
            </a:lvl1pPr>
          </a:lstStyle>
          <a:p>
            <a:pPr lvl="0"/>
            <a:r>
              <a:rPr lang="en-US" dirty="0"/>
              <a:t>Author(s)</a:t>
            </a:r>
          </a:p>
          <a:p>
            <a:pPr lvl="0"/>
            <a:endParaRPr lang="en-US" dirty="0"/>
          </a:p>
        </p:txBody>
      </p:sp>
      <p:sp>
        <p:nvSpPr>
          <p:cNvPr id="12" name="Text Placeholder 14"/>
          <p:cNvSpPr>
            <a:spLocks noGrp="1"/>
          </p:cNvSpPr>
          <p:nvPr>
            <p:ph type="body" sz="quarter" idx="12" hasCustomPrompt="1"/>
          </p:nvPr>
        </p:nvSpPr>
        <p:spPr>
          <a:xfrm>
            <a:off x="6515100" y="4380550"/>
            <a:ext cx="2247900" cy="248603"/>
          </a:xfrm>
          <a:prstGeom prst="rect">
            <a:avLst/>
          </a:prstGeom>
        </p:spPr>
        <p:txBody>
          <a:bodyPr>
            <a:noAutofit/>
          </a:bodyPr>
          <a:lstStyle>
            <a:lvl1pPr marL="0" algn="r" defTabSz="822960" rtl="0" eaLnBrk="1" latinLnBrk="0" hangingPunct="1">
              <a:buNone/>
              <a:defRPr lang="en-US" sz="990" b="0" kern="1200" dirty="0">
                <a:solidFill>
                  <a:schemeClr val="bg1">
                    <a:lumMod val="50000"/>
                  </a:schemeClr>
                </a:solidFill>
                <a:latin typeface="+mn-lt"/>
                <a:ea typeface="+mn-ea"/>
                <a:cs typeface="+mn-cs"/>
              </a:defRPr>
            </a:lvl1pPr>
          </a:lstStyle>
          <a:p>
            <a:pPr lvl="0"/>
            <a:r>
              <a:rPr lang="en-US" dirty="0"/>
              <a:t>Date</a:t>
            </a:r>
          </a:p>
          <a:p>
            <a:pPr lvl="0"/>
            <a:endParaRPr lang="en-US" dirty="0"/>
          </a:p>
        </p:txBody>
      </p:sp>
      <p:sp>
        <p:nvSpPr>
          <p:cNvPr id="8" name="TextBox 7"/>
          <p:cNvSpPr txBox="1"/>
          <p:nvPr userDrawn="1"/>
        </p:nvSpPr>
        <p:spPr>
          <a:xfrm rot="16200000">
            <a:off x="-947094" y="4328070"/>
            <a:ext cx="1400639" cy="244682"/>
          </a:xfrm>
          <a:prstGeom prst="rect">
            <a:avLst/>
          </a:prstGeom>
          <a:noFill/>
        </p:spPr>
        <p:txBody>
          <a:bodyPr wrap="square" rtlCol="0">
            <a:spAutoFit/>
          </a:bodyPr>
          <a:lstStyle/>
          <a:p>
            <a:pPr algn="ctr"/>
            <a:r>
              <a:rPr lang="en-US" sz="990" dirty="0">
                <a:solidFill>
                  <a:schemeClr val="tx1">
                    <a:lumMod val="50000"/>
                    <a:lumOff val="50000"/>
                  </a:schemeClr>
                </a:solidFill>
              </a:rPr>
              <a:t>Version 2013.10.4.0</a:t>
            </a:r>
          </a:p>
        </p:txBody>
      </p:sp>
    </p:spTree>
    <p:extLst>
      <p:ext uri="{BB962C8B-B14F-4D97-AF65-F5344CB8AC3E}">
        <p14:creationId xmlns:p14="http://schemas.microsoft.com/office/powerpoint/2010/main" val="3058628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_EN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2639199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Blue_EN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826235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_EN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898303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_EN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208381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mp; Content_EN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6511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_EN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11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_CAT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553319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_EN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Sub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2761052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_EN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952950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_EN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2570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 Cover_EN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1466946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_DELM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473932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Blue_DELM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903360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Slide_DELM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74037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_DELM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837854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title &amp; Content_DELM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65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CAT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411753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_DELM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205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_DELM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9133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Subtitle Only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9293410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DELM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292792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_DELM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5688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 Cover_DELM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3431660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SIMUL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8538206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Blue_SIMUL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26048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_SIMUL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8277004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_SIMUL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64484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_CAT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9257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amp; Content_SIMUL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3884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_SIMUL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40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_SIMUL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12827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Only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2265364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SIMUL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919291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_SIMUL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5624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_SIMUL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409340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_GEO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024342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Blue_GEO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808123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Slide_GEO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5475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CAT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4478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_GEO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36763307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Content_GEO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9981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_GEO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2808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_GEO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576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Only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4792455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GEO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4298191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_GEO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451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ack Cover_GEO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1468523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_EXALEAD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15964404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Blue_EXALEAD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2570760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_CAT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57230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_EXALEAD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5513355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_EXALEAD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39470753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mp; Content_EXALEAD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28299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_EXALEAD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9412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_EXALEAD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8602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18895419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_EXALEAD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113751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_EXALEAD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8156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ack Cover_EXALEAD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38025142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_3DVIA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3608391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6405893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VIA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31584246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Slide_3DVIA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460199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_3DVIA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2937049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Content_3DVIA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52810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Only_3DVIA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6522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_3DVIA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77889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Sub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5910644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3DV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7732325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_3DVIA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5631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 Cover_3DVIA Template_2015">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9975" y="41011"/>
            <a:ext cx="4464050" cy="4451853"/>
          </a:xfrm>
          <a:prstGeom prst="rect">
            <a:avLst/>
          </a:prstGeom>
        </p:spPr>
      </p:pic>
    </p:spTree>
    <p:extLst>
      <p:ext uri="{BB962C8B-B14F-4D97-AF65-F5344CB8AC3E}">
        <p14:creationId xmlns:p14="http://schemas.microsoft.com/office/powerpoint/2010/main" val="145719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ATIA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3148965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_3DSWYM Template_2015">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
        <p:nvSpPr>
          <p:cNvPr id="12"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tx1"/>
                </a:solidFill>
                <a:effectLst/>
                <a:latin typeface="+mj-lt"/>
                <a:ea typeface="+mj-ea"/>
                <a:cs typeface="3ds Light"/>
              </a:defRPr>
            </a:lvl1pPr>
          </a:lstStyle>
          <a:p>
            <a:r>
              <a:rPr lang="en-US" noProof="0" dirty="0"/>
              <a:t>Click to edit title</a:t>
            </a:r>
          </a:p>
        </p:txBody>
      </p:sp>
      <p:sp>
        <p:nvSpPr>
          <p:cNvPr id="9" name="Text Placeholder 14"/>
          <p:cNvSpPr>
            <a:spLocks noGrp="1"/>
          </p:cNvSpPr>
          <p:nvPr>
            <p:ph type="body" sz="quarter" idx="11" hasCustomPrompt="1"/>
          </p:nvPr>
        </p:nvSpPr>
        <p:spPr>
          <a:xfrm>
            <a:off x="4572000" y="1491630"/>
            <a:ext cx="4032250" cy="431800"/>
          </a:xfrm>
        </p:spPr>
        <p:txBody>
          <a:bodyPr anchor="ctr">
            <a:noAutofit/>
          </a:bodyPr>
          <a:lstStyle>
            <a:lvl1pPr algn="r">
              <a:lnSpc>
                <a:spcPct val="100000"/>
              </a:lnSpc>
              <a:spcBef>
                <a:spcPts val="0"/>
              </a:spcBef>
              <a:buFont typeface="Arial" pitchFamily="34" charset="0"/>
              <a:buNone/>
              <a:defRPr sz="2000" kern="900" spc="0" baseline="0">
                <a:solidFill>
                  <a:schemeClr val="tx1"/>
                </a:solidFill>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3" name="TextBox 12"/>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5386"/>
                </a:solidFill>
                <a:effectLst/>
                <a:latin typeface="Arial Narrow" pitchFamily="34" charset="0"/>
                <a:cs typeface="Arial" pitchFamily="34" charset="0"/>
              </a:rPr>
              <a:t>3DS.COM</a:t>
            </a:r>
            <a:r>
              <a:rPr lang="en-US" sz="600" b="1" i="0" cap="none" spc="0" dirty="0">
                <a:ln>
                  <a:noFill/>
                </a:ln>
                <a:solidFill>
                  <a:schemeClr val="accent4"/>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92079" y="4719511"/>
            <a:ext cx="2580927" cy="243820"/>
          </a:xfrm>
          <a:prstGeom prst="rect">
            <a:avLst/>
          </a:prstGeom>
        </p:spPr>
      </p:pic>
    </p:spTree>
    <p:extLst>
      <p:ext uri="{BB962C8B-B14F-4D97-AF65-F5344CB8AC3E}">
        <p14:creationId xmlns:p14="http://schemas.microsoft.com/office/powerpoint/2010/main" val="9884696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Blue_3DSWYM Template_2015">
    <p:bg>
      <p:bgPr>
        <a:solidFill>
          <a:schemeClr val="accent1"/>
        </a:solidFill>
        <a:effectLst/>
      </p:bgPr>
    </p:bg>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3851920" y="891336"/>
            <a:ext cx="4752528" cy="374073"/>
          </a:xfrm>
        </p:spPr>
        <p:txBody>
          <a:bodyPr>
            <a:noAutofit/>
          </a:bodyPr>
          <a:lstStyle>
            <a:lvl1pPr algn="r">
              <a:defRPr lang="en-US" sz="3200" b="0" i="0" kern="1200" spc="0" baseline="0" noProof="0" dirty="0" smtClean="0">
                <a:solidFill>
                  <a:schemeClr val="bg1"/>
                </a:solidFill>
                <a:effectLst/>
                <a:latin typeface="+mj-lt"/>
                <a:ea typeface="+mj-ea"/>
                <a:cs typeface="3ds Light"/>
              </a:defRPr>
            </a:lvl1pPr>
          </a:lstStyle>
          <a:p>
            <a:r>
              <a:rPr lang="en-US" noProof="0" dirty="0"/>
              <a:t>Click to edit title</a:t>
            </a:r>
          </a:p>
        </p:txBody>
      </p:sp>
      <p:sp>
        <p:nvSpPr>
          <p:cNvPr id="15" name="Text Placeholder 14"/>
          <p:cNvSpPr>
            <a:spLocks noGrp="1"/>
          </p:cNvSpPr>
          <p:nvPr>
            <p:ph type="body" sz="quarter" idx="11" hasCustomPrompt="1"/>
          </p:nvPr>
        </p:nvSpPr>
        <p:spPr>
          <a:xfrm>
            <a:off x="4572000" y="1491630"/>
            <a:ext cx="4032250" cy="431800"/>
          </a:xfrm>
        </p:spPr>
        <p:txBody>
          <a:bodyPr anchor="ctr">
            <a:normAutofit/>
          </a:bodyPr>
          <a:lstStyle>
            <a:lvl1pPr algn="r">
              <a:lnSpc>
                <a:spcPct val="100000"/>
              </a:lnSpc>
              <a:spcBef>
                <a:spcPts val="0"/>
              </a:spcBef>
              <a:buFont typeface="Arial" pitchFamily="34" charset="0"/>
              <a:buNone/>
              <a:defRPr sz="2000" baseline="0">
                <a:solidFill>
                  <a:schemeClr val="bg1"/>
                </a:solidFill>
                <a:latin typeface="+mj-lt"/>
              </a:defRPr>
            </a:lvl1pPr>
            <a:lvl2pPr>
              <a:buFont typeface="Arial" pitchFamily="34" charset="0"/>
              <a:buNone/>
              <a:defRPr>
                <a:solidFill>
                  <a:schemeClr val="bg1"/>
                </a:solidFill>
              </a:defRPr>
            </a:lvl2pPr>
            <a:lvl3pPr>
              <a:buFont typeface="Arial" pitchFamily="34" charset="0"/>
              <a:buNone/>
              <a:defRPr>
                <a:solidFill>
                  <a:schemeClr val="bg1"/>
                </a:solidFill>
              </a:defRPr>
            </a:lvl3pPr>
            <a:lvl4pPr>
              <a:buFont typeface="Arial" pitchFamily="34" charset="0"/>
              <a:buNone/>
              <a:defRPr>
                <a:solidFill>
                  <a:schemeClr val="bg1"/>
                </a:solidFill>
              </a:defRPr>
            </a:lvl4pPr>
            <a:lvl5pPr>
              <a:buNone/>
              <a:defRPr>
                <a:solidFill>
                  <a:schemeClr val="bg1"/>
                </a:solidFill>
              </a:defRPr>
            </a:lvl5pPr>
          </a:lstStyle>
          <a:p>
            <a:pPr lvl="0"/>
            <a:r>
              <a:rPr lang="en-US" dirty="0"/>
              <a:t>Click to add subtitle</a:t>
            </a:r>
          </a:p>
        </p:txBody>
      </p:sp>
      <p:sp>
        <p:nvSpPr>
          <p:cNvPr id="14" name="TextBox 13"/>
          <p:cNvSpPr txBox="1"/>
          <p:nvPr userDrawn="1"/>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600" b="1" i="0" cap="none" spc="0" dirty="0">
                <a:ln>
                  <a:noFill/>
                </a:ln>
                <a:solidFill>
                  <a:schemeClr val="bg1"/>
                </a:solidFill>
                <a:effectLst/>
                <a:latin typeface="Arial Narrow" pitchFamily="34" charset="0"/>
                <a:cs typeface="Arial" pitchFamily="34" charset="0"/>
              </a:rPr>
              <a:t>3DS.COM</a:t>
            </a:r>
            <a:r>
              <a:rPr lang="en-US" sz="600" b="0" cap="none" spc="0" baseline="0" dirty="0">
                <a:ln>
                  <a:noFill/>
                </a:ln>
                <a:solidFill>
                  <a:schemeClr val="bg1"/>
                </a:solidFill>
                <a:effectLst/>
                <a:latin typeface="Arial Narrow" pitchFamily="34" charset="0"/>
                <a:cs typeface="Arial" pitchFamily="34" charset="0"/>
              </a:rPr>
              <a:t> </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Dassault</a:t>
            </a:r>
            <a:r>
              <a:rPr lang="en-US" sz="600" b="0" cap="none" spc="0" dirty="0">
                <a:ln>
                  <a:noFill/>
                </a:ln>
                <a:solidFill>
                  <a:schemeClr val="bg1"/>
                </a:solidFill>
                <a:effectLst/>
                <a:latin typeface="Arial Narrow" pitchFamily="34" charset="0"/>
                <a:cs typeface="Arial" pitchFamily="34" charset="0"/>
              </a:rPr>
              <a:t> </a:t>
            </a:r>
            <a:r>
              <a:rPr lang="en-US" sz="600" b="0" cap="none" spc="0" dirty="0" err="1">
                <a:ln>
                  <a:noFill/>
                </a:ln>
                <a:solidFill>
                  <a:schemeClr val="bg1"/>
                </a:solidFill>
                <a:effectLst/>
                <a:latin typeface="Arial Narrow" pitchFamily="34" charset="0"/>
                <a:cs typeface="Arial" pitchFamily="34" charset="0"/>
              </a:rPr>
              <a:t>Systèmes</a:t>
            </a:r>
            <a:r>
              <a:rPr lang="en-US" sz="600" b="0" cap="none" spc="0" dirty="0">
                <a:ln>
                  <a:noFill/>
                </a:ln>
                <a:solidFill>
                  <a:schemeClr val="bg1"/>
                </a:solidFill>
                <a:effectLst/>
                <a:latin typeface="Arial Narrow" pitchFamily="34" charset="0"/>
                <a:cs typeface="Arial" pitchFamily="34" charset="0"/>
              </a:rPr>
              <a:t> | </a:t>
            </a:r>
            <a:r>
              <a:rPr lang="en-US" sz="600" b="0" cap="none" spc="0" noProof="0" dirty="0">
                <a:ln>
                  <a:noFill/>
                </a:ln>
                <a:solidFill>
                  <a:schemeClr val="bg1"/>
                </a:solidFill>
                <a:effectLst/>
                <a:latin typeface="Arial Narrow" pitchFamily="34" charset="0"/>
                <a:cs typeface="Arial" pitchFamily="34" charset="0"/>
              </a:rPr>
              <a:t>Confidential</a:t>
            </a:r>
            <a:r>
              <a:rPr lang="en-US" sz="600" b="0" cap="none" spc="0" dirty="0">
                <a:ln>
                  <a:noFill/>
                </a:ln>
                <a:solidFill>
                  <a:schemeClr val="bg1"/>
                </a:solidFill>
                <a:effectLst/>
                <a:latin typeface="Arial Narrow" pitchFamily="34" charset="0"/>
                <a:cs typeface="Arial" pitchFamily="34" charset="0"/>
              </a:rPr>
              <a:t> Information | </a:t>
            </a:r>
            <a:fld id="{7932CEB9-7706-4840-A8AE-48D24CB336EF}" type="datetimeFigureOut">
              <a:rPr lang="en-US" sz="600" b="0" cap="none" spc="0" smtClean="0">
                <a:ln>
                  <a:noFill/>
                </a:ln>
                <a:solidFill>
                  <a:schemeClr val="bg1"/>
                </a:solidFill>
                <a:effectLst/>
                <a:latin typeface="Arial Narrow" pitchFamily="34" charset="0"/>
                <a:cs typeface="Arial" pitchFamily="34" charset="0"/>
              </a:rPr>
              <a:pPr marL="0" marR="0" indent="0" algn="ctr" defTabSz="914400" rtl="0" eaLnBrk="1" fontAlgn="auto" latinLnBrk="0" hangingPunct="1">
                <a:lnSpc>
                  <a:spcPct val="100000"/>
                </a:lnSpc>
                <a:spcBef>
                  <a:spcPts val="0"/>
                </a:spcBef>
                <a:spcAft>
                  <a:spcPts val="0"/>
                </a:spcAft>
                <a:buClrTx/>
                <a:buSzTx/>
                <a:buFontTx/>
                <a:buNone/>
                <a:tabLst/>
                <a:defRPr/>
              </a:pPr>
              <a:t>10/27/2020</a:t>
            </a:fld>
            <a:r>
              <a:rPr lang="en-US" sz="600" b="0" cap="none" spc="0" dirty="0">
                <a:ln>
                  <a:noFill/>
                </a:ln>
                <a:solidFill>
                  <a:schemeClr val="bg1"/>
                </a:solidFill>
                <a:effectLst/>
                <a:latin typeface="Arial Narrow" pitchFamily="34" charset="0"/>
                <a:cs typeface="Arial" pitchFamily="34" charset="0"/>
              </a:rPr>
              <a:t> | ref.: 3DS_Document_2015</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786" y="903515"/>
            <a:ext cx="2919743" cy="3450051"/>
          </a:xfrm>
          <a:prstGeom prst="rect">
            <a:avLst/>
          </a:prstGeom>
        </p:spPr>
      </p:pic>
    </p:spTree>
    <p:extLst>
      <p:ext uri="{BB962C8B-B14F-4D97-AF65-F5344CB8AC3E}">
        <p14:creationId xmlns:p14="http://schemas.microsoft.com/office/powerpoint/2010/main" val="17706248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Slide_3DSWYM Template_2015">
    <p:spTree>
      <p:nvGrpSpPr>
        <p:cNvPr id="1" name=""/>
        <p:cNvGrpSpPr/>
        <p:nvPr/>
      </p:nvGrpSpPr>
      <p:grpSpPr>
        <a:xfrm>
          <a:off x="0" y="0"/>
          <a:ext cx="0" cy="0"/>
          <a:chOff x="0" y="0"/>
          <a:chExt cx="0" cy="0"/>
        </a:xfrm>
      </p:grpSpPr>
      <p:sp>
        <p:nvSpPr>
          <p:cNvPr id="4" name="Espace réservé du texte 5"/>
          <p:cNvSpPr>
            <a:spLocks noGrp="1"/>
          </p:cNvSpPr>
          <p:nvPr>
            <p:ph type="body" sz="quarter" idx="11" hasCustomPrompt="1"/>
          </p:nvPr>
        </p:nvSpPr>
        <p:spPr>
          <a:xfrm>
            <a:off x="729343" y="1131670"/>
            <a:ext cx="7924119" cy="360000"/>
          </a:xfrm>
          <a:solidFill>
            <a:schemeClr val="tx1"/>
          </a:solidFill>
        </p:spPr>
        <p:txBody>
          <a:bodyPr lIns="288000" tIns="36000" rIns="72000" bIns="36000" anchor="ctr"/>
          <a:lstStyle>
            <a:lvl1pPr marL="0" indent="0">
              <a:spcBef>
                <a:spcPts val="0"/>
              </a:spcBef>
              <a:buNone/>
              <a:defRPr baseline="0">
                <a:solidFill>
                  <a:schemeClr val="bg1"/>
                </a:solidFill>
              </a:defRPr>
            </a:lvl1pPr>
          </a:lstStyle>
          <a:p>
            <a:pPr lvl="0"/>
            <a:r>
              <a:rPr lang="en-US" noProof="0"/>
              <a:t>First item</a:t>
            </a:r>
          </a:p>
        </p:txBody>
      </p:sp>
      <p:sp>
        <p:nvSpPr>
          <p:cNvPr id="6" name="Espace réservé du texte 5"/>
          <p:cNvSpPr>
            <a:spLocks noGrp="1"/>
          </p:cNvSpPr>
          <p:nvPr>
            <p:ph type="body" sz="quarter" idx="13" hasCustomPrompt="1"/>
          </p:nvPr>
        </p:nvSpPr>
        <p:spPr>
          <a:xfrm>
            <a:off x="729343" y="1668708"/>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Second item</a:t>
            </a:r>
          </a:p>
        </p:txBody>
      </p:sp>
      <p:sp>
        <p:nvSpPr>
          <p:cNvPr id="8" name="Espace réservé du texte 5"/>
          <p:cNvSpPr>
            <a:spLocks noGrp="1"/>
          </p:cNvSpPr>
          <p:nvPr>
            <p:ph type="body" sz="quarter" idx="15" hasCustomPrompt="1"/>
          </p:nvPr>
        </p:nvSpPr>
        <p:spPr>
          <a:xfrm>
            <a:off x="729343" y="221175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Third item</a:t>
            </a:r>
          </a:p>
        </p:txBody>
      </p:sp>
      <p:sp>
        <p:nvSpPr>
          <p:cNvPr id="10" name="Espace réservé du texte 5"/>
          <p:cNvSpPr>
            <a:spLocks noGrp="1"/>
          </p:cNvSpPr>
          <p:nvPr>
            <p:ph type="body" sz="quarter" idx="17" hasCustomPrompt="1"/>
          </p:nvPr>
        </p:nvSpPr>
        <p:spPr>
          <a:xfrm>
            <a:off x="729343" y="275181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Fourth item</a:t>
            </a:r>
          </a:p>
        </p:txBody>
      </p:sp>
      <p:sp>
        <p:nvSpPr>
          <p:cNvPr id="12" name="Espace réservé du texte 5"/>
          <p:cNvSpPr>
            <a:spLocks noGrp="1"/>
          </p:cNvSpPr>
          <p:nvPr>
            <p:ph type="body" sz="quarter" idx="19" hasCustomPrompt="1"/>
          </p:nvPr>
        </p:nvSpPr>
        <p:spPr>
          <a:xfrm>
            <a:off x="729343" y="329187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Fifth item</a:t>
            </a:r>
          </a:p>
        </p:txBody>
      </p:sp>
      <p:sp>
        <p:nvSpPr>
          <p:cNvPr id="14" name="Espace réservé du texte 5"/>
          <p:cNvSpPr>
            <a:spLocks noGrp="1"/>
          </p:cNvSpPr>
          <p:nvPr>
            <p:ph type="body" sz="quarter" idx="21" hasCustomPrompt="1"/>
          </p:nvPr>
        </p:nvSpPr>
        <p:spPr>
          <a:xfrm>
            <a:off x="729343" y="3831930"/>
            <a:ext cx="7924119" cy="360000"/>
          </a:xfrm>
          <a:noFill/>
        </p:spPr>
        <p:txBody>
          <a:bodyPr lIns="288000" tIns="36000" rIns="72000" bIns="36000" anchor="ctr"/>
          <a:lstStyle>
            <a:lvl1pPr marL="0" indent="0">
              <a:spcBef>
                <a:spcPts val="0"/>
              </a:spcBef>
              <a:buNone/>
              <a:defRPr baseline="0">
                <a:solidFill>
                  <a:schemeClr val="tx1"/>
                </a:solidFill>
              </a:defRPr>
            </a:lvl1pPr>
          </a:lstStyle>
          <a:p>
            <a:pPr lvl="0"/>
            <a:r>
              <a:rPr lang="en-US" noProof="0"/>
              <a:t>Sixth item</a:t>
            </a:r>
          </a:p>
        </p:txBody>
      </p:sp>
      <p:sp>
        <p:nvSpPr>
          <p:cNvPr id="16" name="Title 1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9839122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_3DSWYM Template_2015">
    <p:spTree>
      <p:nvGrpSpPr>
        <p:cNvPr id="1" name=""/>
        <p:cNvGrpSpPr/>
        <p:nvPr/>
      </p:nvGrpSpPr>
      <p:grpSpPr>
        <a:xfrm>
          <a:off x="0" y="0"/>
          <a:ext cx="0" cy="0"/>
          <a:chOff x="0" y="0"/>
          <a:chExt cx="0" cy="0"/>
        </a:xfrm>
      </p:grpSpPr>
      <p:sp>
        <p:nvSpPr>
          <p:cNvPr id="22" name="Text Placeholder 16"/>
          <p:cNvSpPr>
            <a:spLocks noGrp="1"/>
          </p:cNvSpPr>
          <p:nvPr>
            <p:ph type="body" sz="quarter" idx="11" hasCustomPrompt="1"/>
          </p:nvPr>
        </p:nvSpPr>
        <p:spPr>
          <a:xfrm>
            <a:off x="1367644" y="879562"/>
            <a:ext cx="7272808" cy="648072"/>
          </a:xfrm>
        </p:spPr>
        <p:txBody>
          <a:bodyPr anchor="ctr">
            <a:noAutofit/>
          </a:bodyPr>
          <a:lstStyle>
            <a:lvl1pPr algn="r">
              <a:lnSpc>
                <a:spcPct val="100000"/>
              </a:lnSpc>
              <a:spcBef>
                <a:spcPts val="0"/>
              </a:spcBef>
              <a:buFont typeface="Arial" pitchFamily="34" charset="0"/>
              <a:buNone/>
              <a:defRPr sz="3200" baseline="0"/>
            </a:lvl1pPr>
            <a:lvl2pPr>
              <a:buFont typeface="Arial" pitchFamily="34" charset="0"/>
              <a:buNone/>
              <a:defRPr/>
            </a:lvl2pPr>
            <a:lvl3pPr>
              <a:buFont typeface="Arial" pitchFamily="34" charset="0"/>
              <a:buNone/>
              <a:defRPr/>
            </a:lvl3pPr>
            <a:lvl4pPr>
              <a:buFont typeface="Arial" pitchFamily="34" charset="0"/>
              <a:buNone/>
              <a:defRPr/>
            </a:lvl4pPr>
            <a:lvl5pPr>
              <a:buNone/>
              <a:defRPr/>
            </a:lvl5pPr>
          </a:lstStyle>
          <a:p>
            <a:pPr lvl="0"/>
            <a:r>
              <a:rPr lang="en-US" dirty="0"/>
              <a:t>Click to edit Master title style</a:t>
            </a:r>
          </a:p>
        </p:txBody>
      </p:sp>
      <p:sp>
        <p:nvSpPr>
          <p:cNvPr id="23" name="Text Placeholder 20"/>
          <p:cNvSpPr>
            <a:spLocks noGrp="1"/>
          </p:cNvSpPr>
          <p:nvPr>
            <p:ph type="body" sz="quarter" idx="12" hasCustomPrompt="1"/>
          </p:nvPr>
        </p:nvSpPr>
        <p:spPr>
          <a:xfrm>
            <a:off x="1368425" y="1707654"/>
            <a:ext cx="7272338" cy="468313"/>
          </a:xfrm>
        </p:spPr>
        <p:txBody>
          <a:bodyPr vert="horz" lIns="87916" tIns="43957" rIns="87916" bIns="43957" rtlCol="0" anchor="ctr">
            <a:noAutofit/>
          </a:bodyPr>
          <a:lstStyle>
            <a:lvl1pPr algn="r">
              <a:lnSpc>
                <a:spcPct val="100000"/>
              </a:lnSpc>
              <a:buFont typeface="Arial" pitchFamily="34" charset="0"/>
              <a:buNone/>
              <a:defRPr lang="en-US" sz="2000" b="0" i="0" kern="900" spc="0" baseline="0" dirty="0" smtClean="0">
                <a:solidFill>
                  <a:schemeClr val="tx1"/>
                </a:solidFill>
                <a:latin typeface="+mj-lt"/>
                <a:ea typeface="+mn-ea"/>
                <a:cs typeface="3ds Light"/>
              </a:defRPr>
            </a:lvl1pPr>
          </a:lstStyle>
          <a:p>
            <a:pPr marL="187200" lvl="0" indent="-259200" algn="r" defTabSz="879152" rtl="0" eaLnBrk="1" latinLnBrk="0" hangingPunct="1">
              <a:lnSpc>
                <a:spcPts val="2000"/>
              </a:lnSpc>
              <a:spcBef>
                <a:spcPts val="0"/>
              </a:spcBef>
              <a:buSzPct val="100000"/>
            </a:pPr>
            <a:r>
              <a:rPr lang="en-US" dirty="0"/>
              <a:t>Click to add subtitle</a:t>
            </a:r>
          </a:p>
        </p:txBody>
      </p:sp>
    </p:spTree>
    <p:extLst>
      <p:ext uri="{BB962C8B-B14F-4D97-AF65-F5344CB8AC3E}">
        <p14:creationId xmlns:p14="http://schemas.microsoft.com/office/powerpoint/2010/main" val="17958867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ubtitle and Content_3DSWYM Template_2015">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719572" y="842963"/>
            <a:ext cx="7926407" cy="396549"/>
          </a:xfrm>
        </p:spPr>
        <p:txBody>
          <a:bodyPr wrap="square">
            <a:spAutoFit/>
          </a:bodyPr>
          <a:lstStyle>
            <a:lvl1pPr>
              <a:buFont typeface="Arial" pitchFamily="34" charset="0"/>
              <a:buNone/>
              <a:defRPr baseline="0"/>
            </a:lvl1pPr>
          </a:lstStyle>
          <a:p>
            <a:pPr lvl="0"/>
            <a:r>
              <a:rPr lang="en-US" dirty="0"/>
              <a:t>Click to add subtitle</a:t>
            </a:r>
          </a:p>
        </p:txBody>
      </p:sp>
      <p:sp>
        <p:nvSpPr>
          <p:cNvPr id="5" name="Title 4"/>
          <p:cNvSpPr>
            <a:spLocks noGrp="1"/>
          </p:cNvSpPr>
          <p:nvPr>
            <p:ph type="title"/>
          </p:nvPr>
        </p:nvSpPr>
        <p:spPr>
          <a:xfrm>
            <a:off x="719572" y="361747"/>
            <a:ext cx="7920880" cy="374073"/>
          </a:xfrm>
        </p:spPr>
        <p:txBody>
          <a:bodyPr/>
          <a:lstStyle/>
          <a:p>
            <a:r>
              <a:rPr lang="en-US" dirty="0"/>
              <a:t>Click to edit Master title style</a:t>
            </a:r>
          </a:p>
        </p:txBody>
      </p:sp>
      <p:sp>
        <p:nvSpPr>
          <p:cNvPr id="7" name="Content Placeholder 6"/>
          <p:cNvSpPr>
            <a:spLocks noGrp="1"/>
          </p:cNvSpPr>
          <p:nvPr>
            <p:ph sz="quarter" idx="15"/>
          </p:nvPr>
        </p:nvSpPr>
        <p:spPr>
          <a:xfrm>
            <a:off x="719571" y="1276350"/>
            <a:ext cx="7950899" cy="3167608"/>
          </a:xfrm>
        </p:spPr>
        <p:txBody>
          <a:bodyPr/>
          <a:lstStyle>
            <a:lvl1pPr marL="252000" indent="-252000">
              <a:spcBef>
                <a:spcPts val="800"/>
              </a:spcBef>
              <a:defRPr/>
            </a:lvl1pPr>
            <a:lvl2pPr>
              <a:spcBef>
                <a:spcPts val="600"/>
              </a:spcBef>
              <a:defRPr/>
            </a:lvl2pPr>
            <a:lvl3pPr>
              <a:spcBef>
                <a:spcPts val="400"/>
              </a:spcBef>
              <a:defRPr/>
            </a:lvl3pPr>
            <a:lvl4pPr>
              <a:spcBef>
                <a:spcPts val="400"/>
              </a:spcBef>
              <a:defRPr spc="0" baseline="0"/>
            </a:lvl4pPr>
            <a:lvl5pPr>
              <a:spcBef>
                <a:spcPts val="4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27928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_3DSWYM Template_2015">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Content Placeholder 6"/>
          <p:cNvSpPr>
            <a:spLocks noGrp="1"/>
          </p:cNvSpPr>
          <p:nvPr>
            <p:ph sz="quarter" idx="15"/>
          </p:nvPr>
        </p:nvSpPr>
        <p:spPr>
          <a:xfrm>
            <a:off x="719138" y="879561"/>
            <a:ext cx="7921625" cy="3684501"/>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79389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_3DSWYM Template_2015">
    <p:spTree>
      <p:nvGrpSpPr>
        <p:cNvPr id="1" name=""/>
        <p:cNvGrpSpPr/>
        <p:nvPr/>
      </p:nvGrpSpPr>
      <p:grpSpPr>
        <a:xfrm>
          <a:off x="0" y="0"/>
          <a:ext cx="0" cy="0"/>
          <a:chOff x="0" y="0"/>
          <a:chExt cx="0" cy="0"/>
        </a:xfrm>
      </p:grpSpPr>
      <p:sp>
        <p:nvSpPr>
          <p:cNvPr id="2" name="Titre 1"/>
          <p:cNvSpPr>
            <a:spLocks noGrp="1"/>
          </p:cNvSpPr>
          <p:nvPr>
            <p:ph type="title"/>
          </p:nvPr>
        </p:nvSpPr>
        <p:spPr>
          <a:xfrm>
            <a:off x="719572" y="361747"/>
            <a:ext cx="7920880" cy="374073"/>
          </a:xfrm>
        </p:spPr>
        <p:txBody>
          <a:bodyPr/>
          <a:lstStyle>
            <a:lvl1pPr algn="l">
              <a:defRPr baseline="0"/>
            </a:lvl1pPr>
          </a:lstStyle>
          <a:p>
            <a:r>
              <a:rPr lang="en-US"/>
              <a:t>Click to edit Master title style</a:t>
            </a:r>
            <a:endParaRPr lang="fr-FR" dirty="0"/>
          </a:p>
        </p:txBody>
      </p:sp>
      <p:sp>
        <p:nvSpPr>
          <p:cNvPr id="7" name="Text Placeholder 7"/>
          <p:cNvSpPr>
            <a:spLocks noGrp="1"/>
          </p:cNvSpPr>
          <p:nvPr>
            <p:ph type="body" sz="quarter" idx="14" hasCustomPrompt="1"/>
          </p:nvPr>
        </p:nvSpPr>
        <p:spPr>
          <a:xfrm>
            <a:off x="719139" y="842963"/>
            <a:ext cx="7934324" cy="396549"/>
          </a:xfrm>
        </p:spPr>
        <p:txBody>
          <a:bodyPr wrap="square">
            <a:spAutoFit/>
          </a:bodyPr>
          <a:lstStyle>
            <a:lvl1pPr>
              <a:buFont typeface="Arial" pitchFamily="34" charset="0"/>
              <a:buNone/>
              <a:defRPr/>
            </a:lvl1pPr>
          </a:lstStyle>
          <a:p>
            <a:pPr lvl="0"/>
            <a:r>
              <a:rPr lang="en-US" dirty="0"/>
              <a:t>Click to add subtitle</a:t>
            </a:r>
          </a:p>
        </p:txBody>
      </p:sp>
      <p:sp>
        <p:nvSpPr>
          <p:cNvPr id="6" name="Content Placeholder 6"/>
          <p:cNvSpPr>
            <a:spLocks noGrp="1"/>
          </p:cNvSpPr>
          <p:nvPr>
            <p:ph sz="quarter" idx="15"/>
          </p:nvPr>
        </p:nvSpPr>
        <p:spPr>
          <a:xfrm>
            <a:off x="719139" y="1276349"/>
            <a:ext cx="3840480" cy="3287713"/>
          </a:xfrm>
        </p:spPr>
        <p:txBody>
          <a:bodyPr/>
          <a:lstStyle>
            <a:lvl4pPr>
              <a:defRPr spc="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6"/>
          </p:nvPr>
        </p:nvSpPr>
        <p:spPr>
          <a:xfrm>
            <a:off x="4812983" y="1275606"/>
            <a:ext cx="3840480" cy="3291840"/>
          </a:xfrm>
        </p:spPr>
        <p:txBody>
          <a:bodyPr/>
          <a:lstStyle>
            <a:lvl4pPr>
              <a:defRPr spc="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7006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Subtitle Only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5" name="Text Placeholder 7"/>
          <p:cNvSpPr>
            <a:spLocks noGrp="1"/>
          </p:cNvSpPr>
          <p:nvPr>
            <p:ph type="body" sz="quarter" idx="14" hasCustomPrompt="1"/>
          </p:nvPr>
        </p:nvSpPr>
        <p:spPr>
          <a:xfrm>
            <a:off x="719137" y="842963"/>
            <a:ext cx="7934325" cy="396549"/>
          </a:xfrm>
        </p:spPr>
        <p:txBody>
          <a:bodyPr wrap="square">
            <a:spAutoFit/>
          </a:bodyPr>
          <a:lstStyle>
            <a:lvl1pPr>
              <a:buFont typeface="Arial" pitchFamily="34" charset="0"/>
              <a:buNone/>
              <a:defRPr/>
            </a:lvl1pPr>
          </a:lstStyle>
          <a:p>
            <a:pPr lvl="0"/>
            <a:r>
              <a:rPr lang="en-US" dirty="0"/>
              <a:t>Click to add subtitle</a:t>
            </a:r>
          </a:p>
        </p:txBody>
      </p:sp>
    </p:spTree>
    <p:extLst>
      <p:ext uri="{BB962C8B-B14F-4D97-AF65-F5344CB8AC3E}">
        <p14:creationId xmlns:p14="http://schemas.microsoft.com/office/powerpoint/2010/main" val="368132047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_3DSWYM Template_2015">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6544902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_3DSWYM Template_2015">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945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5.pn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image" Target="../media/image16.png"/><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image" Target="../media/image1.png"/><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7.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0.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2.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image" Target="../media/image14.png"/><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1871"/>
                </a:solidFill>
                <a:effectLst/>
                <a:latin typeface="Arial Narrow" pitchFamily="34" charset="0"/>
                <a:cs typeface="Arial" pitchFamily="34" charset="0"/>
              </a:rPr>
              <a:t>3DS.COM/CATIA</a:t>
            </a:r>
            <a:r>
              <a:rPr lang="en-US" sz="600" b="0" cap="none" spc="0" baseline="0" dirty="0">
                <a:ln>
                  <a:noFill/>
                </a:ln>
                <a:solidFill>
                  <a:srgbClr val="001871"/>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091" y="4714677"/>
            <a:ext cx="885510" cy="231619"/>
          </a:xfrm>
          <a:prstGeom prst="rect">
            <a:avLst/>
          </a:prstGeom>
        </p:spPr>
      </p:pic>
    </p:spTree>
    <p:extLst>
      <p:ext uri="{BB962C8B-B14F-4D97-AF65-F5344CB8AC3E}">
        <p14:creationId xmlns:p14="http://schemas.microsoft.com/office/powerpoint/2010/main" val="320611403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IOVIA_Logotype_CMYK_Blue_2014.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6932" y="4713514"/>
            <a:ext cx="854733"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77C8"/>
                </a:solidFill>
                <a:effectLst/>
                <a:latin typeface="Arial Narrow" pitchFamily="34" charset="0"/>
                <a:cs typeface="Arial" pitchFamily="34" charset="0"/>
              </a:rPr>
              <a:t>3DS.COM/BIOVIA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9211029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NETVIBES_Logotype_RGB_Green.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696" y="4713514"/>
            <a:ext cx="10217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84BD00"/>
                </a:solidFill>
                <a:effectLst/>
                <a:latin typeface="Arial Narrow" pitchFamily="34" charset="0"/>
                <a:cs typeface="Arial" pitchFamily="34" charset="0"/>
              </a:rPr>
              <a:t>3DS.COM/NETVIBES</a:t>
            </a:r>
            <a:r>
              <a:rPr lang="en-US" sz="600" b="1" i="0" cap="none" spc="0" dirty="0">
                <a:ln>
                  <a:noFill/>
                </a:ln>
                <a:solidFill>
                  <a:srgbClr val="B78B20"/>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167273659"/>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0000"/>
                </a:solidFill>
                <a:effectLst/>
                <a:latin typeface="Arial Narrow" pitchFamily="34" charset="0"/>
                <a:cs typeface="Arial" pitchFamily="34" charset="0"/>
              </a:rPr>
              <a:t>3DS.COM/3DEXCITE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3DS_2014_3DExcite_black_RGB.png"/>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94720" y="4708181"/>
            <a:ext cx="1088547" cy="230711"/>
          </a:xfrm>
          <a:prstGeom prst="rect">
            <a:avLst/>
          </a:prstGeom>
        </p:spPr>
      </p:pic>
    </p:spTree>
    <p:extLst>
      <p:ext uri="{BB962C8B-B14F-4D97-AF65-F5344CB8AC3E}">
        <p14:creationId xmlns:p14="http://schemas.microsoft.com/office/powerpoint/2010/main" val="16817097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DA291C"/>
                </a:solidFill>
                <a:effectLst/>
                <a:latin typeface="Arial Narrow" pitchFamily="34" charset="0"/>
                <a:cs typeface="Arial" pitchFamily="34" charset="0"/>
              </a:rPr>
              <a:t>3DS.COM/SOLIDWORKS</a:t>
            </a:r>
            <a:r>
              <a:rPr lang="en-US" sz="600" b="0" cap="none" spc="0" baseline="0" dirty="0">
                <a:ln>
                  <a:noFill/>
                </a:ln>
                <a:solidFill>
                  <a:srgbClr val="DA291C"/>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SolidWorks_Logotype_RGB_Red.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5969" y="4713514"/>
            <a:ext cx="1228531" cy="228600"/>
          </a:xfrm>
          <a:prstGeom prst="rect">
            <a:avLst/>
          </a:prstGeom>
        </p:spPr>
      </p:pic>
    </p:spTree>
    <p:extLst>
      <p:ext uri="{BB962C8B-B14F-4D97-AF65-F5344CB8AC3E}">
        <p14:creationId xmlns:p14="http://schemas.microsoft.com/office/powerpoint/2010/main" val="306421525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954" r:id="rId12"/>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E87722"/>
                </a:solidFill>
                <a:effectLst/>
                <a:latin typeface="Arial Narrow" pitchFamily="34" charset="0"/>
                <a:cs typeface="Arial" pitchFamily="34" charset="0"/>
              </a:rPr>
              <a:t>3DS.COM/ENOVIA</a:t>
            </a:r>
            <a:r>
              <a:rPr lang="en-US" sz="600" b="0" cap="none" spc="0" baseline="0" dirty="0">
                <a:ln>
                  <a:noFill/>
                </a:ln>
                <a:solidFill>
                  <a:srgbClr val="E87722"/>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2" name="Picture 11" descr="ENOVIA_Logotype_RGB_Orang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7136" y="4713514"/>
            <a:ext cx="1066800" cy="228600"/>
          </a:xfrm>
          <a:prstGeom prst="rect">
            <a:avLst/>
          </a:prstGeom>
        </p:spPr>
      </p:pic>
    </p:spTree>
    <p:extLst>
      <p:ext uri="{BB962C8B-B14F-4D97-AF65-F5344CB8AC3E}">
        <p14:creationId xmlns:p14="http://schemas.microsoft.com/office/powerpoint/2010/main" val="2823668112"/>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FFCD00"/>
                </a:solidFill>
                <a:effectLst/>
                <a:latin typeface="Arial Narrow" pitchFamily="34" charset="0"/>
                <a:cs typeface="Arial" pitchFamily="34" charset="0"/>
              </a:rPr>
              <a:t>3DS.COM/DELMIA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0" name="Picture 9" descr="DELMIA_Logotype_RGB_Yellow.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2190" y="4713514"/>
            <a:ext cx="1026367" cy="228600"/>
          </a:xfrm>
          <a:prstGeom prst="rect">
            <a:avLst/>
          </a:prstGeom>
        </p:spPr>
      </p:pic>
    </p:spTree>
    <p:extLst>
      <p:ext uri="{BB962C8B-B14F-4D97-AF65-F5344CB8AC3E}">
        <p14:creationId xmlns:p14="http://schemas.microsoft.com/office/powerpoint/2010/main" val="11689316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IMULIA_Logotype_RGB_Teal.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6361" y="4713514"/>
            <a:ext cx="1160106"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B2A9"/>
                </a:solidFill>
                <a:effectLst/>
                <a:latin typeface="Arial Narrow" pitchFamily="34" charset="0"/>
                <a:cs typeface="Arial" pitchFamily="34" charset="0"/>
              </a:rPr>
              <a:t>3DS.COM/SIMULIA</a:t>
            </a:r>
            <a:r>
              <a:rPr lang="en-US" sz="600" b="1" i="0" cap="none" spc="0" baseline="0" dirty="0">
                <a:ln>
                  <a:noFill/>
                </a:ln>
                <a:solidFill>
                  <a:srgbClr val="00B2A9"/>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212018225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C79316"/>
                </a:solidFill>
                <a:effectLst/>
                <a:latin typeface="Arial Narrow" pitchFamily="34" charset="0"/>
                <a:cs typeface="Arial" pitchFamily="34" charset="0"/>
              </a:rPr>
              <a:t>3DS.COM/GEOVIA</a:t>
            </a:r>
            <a:r>
              <a:rPr lang="en-US" sz="600" b="0" cap="none" spc="0" baseline="0" dirty="0">
                <a:ln>
                  <a:noFill/>
                </a:ln>
                <a:solidFill>
                  <a:srgbClr val="C79316"/>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GEOVIA_Logotype_RGB_Copper.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974" y="4713514"/>
            <a:ext cx="992155" cy="228600"/>
          </a:xfrm>
          <a:prstGeom prst="rect">
            <a:avLst/>
          </a:prstGeom>
        </p:spPr>
      </p:pic>
    </p:spTree>
    <p:extLst>
      <p:ext uri="{BB962C8B-B14F-4D97-AF65-F5344CB8AC3E}">
        <p14:creationId xmlns:p14="http://schemas.microsoft.com/office/powerpoint/2010/main" val="281841530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EXALEAD_Logotype_RGB_Blu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306" y="4713514"/>
            <a:ext cx="1166327"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0077C8"/>
                </a:solidFill>
                <a:effectLst/>
                <a:latin typeface="Arial Narrow" pitchFamily="34" charset="0"/>
                <a:cs typeface="Arial" pitchFamily="34" charset="0"/>
              </a:rPr>
              <a:t>3DS.COM/EXALEAD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31954232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84BD00"/>
                </a:solidFill>
                <a:effectLst/>
                <a:latin typeface="Arial Narrow" pitchFamily="34" charset="0"/>
                <a:cs typeface="Arial" pitchFamily="34" charset="0"/>
              </a:rPr>
              <a:t>3DS.COM/3DVIA</a:t>
            </a:r>
            <a:r>
              <a:rPr lang="en-US" sz="600" b="0" cap="none" spc="0" baseline="0" dirty="0">
                <a:ln>
                  <a:noFill/>
                </a:ln>
                <a:solidFill>
                  <a:srgbClr val="84BD00"/>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pic>
        <p:nvPicPr>
          <p:cNvPr id="11" name="Picture 10" descr="3DVIA_Logotype_RGB_Green.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8302" y="4705350"/>
            <a:ext cx="772382" cy="238030"/>
          </a:xfrm>
          <a:prstGeom prst="rect">
            <a:avLst/>
          </a:prstGeom>
        </p:spPr>
      </p:pic>
    </p:spTree>
    <p:extLst>
      <p:ext uri="{BB962C8B-B14F-4D97-AF65-F5344CB8AC3E}">
        <p14:creationId xmlns:p14="http://schemas.microsoft.com/office/powerpoint/2010/main" val="178304268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347107" y="4563836"/>
            <a:ext cx="7796893" cy="579664"/>
          </a:xfrm>
          <a:prstGeom prst="rect">
            <a:avLst/>
          </a:prstGeom>
          <a:gradFill flip="none" rotWithShape="1">
            <a:gsLst>
              <a:gs pos="9000">
                <a:schemeClr val="bg1"/>
              </a:gs>
              <a:gs pos="60000">
                <a:schemeClr val="accent1"/>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3DSWYM_Logotype_RGB_Orange.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8694" y="4713514"/>
            <a:ext cx="869302" cy="228600"/>
          </a:xfrm>
          <a:prstGeom prst="rect">
            <a:avLst/>
          </a:prstGeom>
        </p:spPr>
      </p:pic>
      <p:sp>
        <p:nvSpPr>
          <p:cNvPr id="2" name="Espace réservé du titre 1"/>
          <p:cNvSpPr>
            <a:spLocks noGrp="1"/>
          </p:cNvSpPr>
          <p:nvPr>
            <p:ph type="title"/>
          </p:nvPr>
        </p:nvSpPr>
        <p:spPr>
          <a:xfrm>
            <a:off x="719572" y="361747"/>
            <a:ext cx="7920880" cy="374073"/>
          </a:xfrm>
          <a:prstGeom prst="rect">
            <a:avLst/>
          </a:prstGeom>
        </p:spPr>
        <p:txBody>
          <a:bodyPr vert="horz" lIns="87916" tIns="43957" rIns="87916" bIns="43957" rtlCol="0" anchor="ctr">
            <a:noAutofit/>
          </a:bodyPr>
          <a:lstStyle/>
          <a:p>
            <a:r>
              <a:rPr lang="en-US" noProof="0" dirty="0"/>
              <a:t>Main Title</a:t>
            </a:r>
          </a:p>
        </p:txBody>
      </p:sp>
      <p:sp>
        <p:nvSpPr>
          <p:cNvPr id="3" name="Espace réservé du texte 2"/>
          <p:cNvSpPr>
            <a:spLocks noGrp="1"/>
          </p:cNvSpPr>
          <p:nvPr>
            <p:ph type="body" idx="1"/>
          </p:nvPr>
        </p:nvSpPr>
        <p:spPr>
          <a:xfrm>
            <a:off x="719138" y="1306871"/>
            <a:ext cx="7921314" cy="3257192"/>
          </a:xfrm>
          <a:prstGeom prst="rect">
            <a:avLst/>
          </a:prstGeom>
        </p:spPr>
        <p:txBody>
          <a:bodyPr vert="horz" lIns="87916" tIns="43957" rIns="87916" bIns="4395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US" noProof="0" dirty="0"/>
          </a:p>
        </p:txBody>
      </p:sp>
      <p:sp>
        <p:nvSpPr>
          <p:cNvPr id="18" name="Espace réservé du numéro de diapositive 5"/>
          <p:cNvSpPr txBox="1">
            <a:spLocks/>
          </p:cNvSpPr>
          <p:nvPr/>
        </p:nvSpPr>
        <p:spPr>
          <a:xfrm>
            <a:off x="0" y="4803998"/>
            <a:ext cx="395536" cy="360040"/>
          </a:xfrm>
          <a:prstGeom prst="rect">
            <a:avLst/>
          </a:prstGeom>
        </p:spPr>
        <p:txBody>
          <a:bodyPr lIns="87916" tIns="43957" rIns="87916" bIns="43957" anchor="ctr"/>
          <a:lstStyle>
            <a:lvl1pPr>
              <a:defRPr sz="1000">
                <a:latin typeface="Arial" pitchFamily="34" charset="0"/>
                <a:cs typeface="Arial" pitchFamily="34" charset="0"/>
              </a:defRPr>
            </a:lvl1pPr>
          </a:lstStyle>
          <a:p>
            <a:pPr marL="0" marR="0" lvl="0" indent="0" algn="ctr" defTabSz="879152" rtl="0" eaLnBrk="1" fontAlgn="auto" latinLnBrk="0" hangingPunct="1">
              <a:lnSpc>
                <a:spcPct val="100000"/>
              </a:lnSpc>
              <a:spcBef>
                <a:spcPts val="0"/>
              </a:spcBef>
              <a:spcAft>
                <a:spcPts val="0"/>
              </a:spcAft>
              <a:buClrTx/>
              <a:buSzTx/>
              <a:buFontTx/>
              <a:buNone/>
              <a:tabLst/>
              <a:defRPr/>
            </a:pPr>
            <a:fld id="{77E95206-EC0C-43EF-8E7D-2BA7BDFE308A}" type="slidenum">
              <a:rPr kumimoji="0" lang="en-US" sz="9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pPr marL="0" marR="0" lvl="0" indent="0" algn="ctr" defTabSz="879152"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chemeClr val="tx1"/>
              </a:solidFill>
              <a:effectLst/>
              <a:uLnTx/>
              <a:uFillTx/>
              <a:latin typeface="Arial" pitchFamily="34" charset="0"/>
              <a:ea typeface="+mn-ea"/>
              <a:cs typeface="Arial" pitchFamily="34" charset="0"/>
            </a:endParaRPr>
          </a:p>
        </p:txBody>
      </p:sp>
      <p:sp>
        <p:nvSpPr>
          <p:cNvPr id="6" name="TextBox 5"/>
          <p:cNvSpPr txBox="1"/>
          <p:nvPr/>
        </p:nvSpPr>
        <p:spPr>
          <a:xfrm rot="16200000">
            <a:off x="-2430000" y="2488561"/>
            <a:ext cx="5158228" cy="181106"/>
          </a:xfrm>
          <a:prstGeom prst="rect">
            <a:avLst/>
          </a:prstGeom>
          <a:noFill/>
        </p:spPr>
        <p:txBody>
          <a:bodyPr wrap="square" lIns="87916" tIns="43957" rIns="87916" bIns="43957"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i="0" cap="none" spc="0" dirty="0">
                <a:ln>
                  <a:noFill/>
                </a:ln>
                <a:solidFill>
                  <a:srgbClr val="E87722"/>
                </a:solidFill>
                <a:effectLst/>
                <a:latin typeface="Arial Narrow" pitchFamily="34" charset="0"/>
                <a:cs typeface="Arial" pitchFamily="34" charset="0"/>
              </a:rPr>
              <a:t>3DS.COM/3DSWYM</a:t>
            </a:r>
            <a:r>
              <a:rPr lang="en-US" sz="600" b="0" cap="none" spc="0" baseline="0" dirty="0">
                <a:ln>
                  <a:noFill/>
                </a:ln>
                <a:solidFill>
                  <a:srgbClr val="E87722"/>
                </a:solidFill>
                <a:effectLst/>
                <a:latin typeface="Arial Narrow" pitchFamily="34" charset="0"/>
                <a:cs typeface="Arial" pitchFamily="34" charset="0"/>
              </a:rPr>
              <a:t> </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Dassault</a:t>
            </a:r>
            <a:r>
              <a:rPr lang="en-US" sz="600" b="0" cap="none" spc="0" dirty="0">
                <a:ln>
                  <a:noFill/>
                </a:ln>
                <a:solidFill>
                  <a:srgbClr val="005386"/>
                </a:solidFill>
                <a:effectLst/>
                <a:latin typeface="Arial Narrow" pitchFamily="34" charset="0"/>
                <a:cs typeface="Arial" pitchFamily="34" charset="0"/>
              </a:rPr>
              <a:t> </a:t>
            </a:r>
            <a:r>
              <a:rPr lang="en-US" sz="600" b="0" cap="none" spc="0" dirty="0" err="1">
                <a:ln>
                  <a:noFill/>
                </a:ln>
                <a:solidFill>
                  <a:srgbClr val="005386"/>
                </a:solidFill>
                <a:effectLst/>
                <a:latin typeface="Arial Narrow" pitchFamily="34" charset="0"/>
                <a:cs typeface="Arial" pitchFamily="34" charset="0"/>
              </a:rPr>
              <a:t>Systèmes</a:t>
            </a:r>
            <a:r>
              <a:rPr lang="en-US" sz="600" b="0" cap="none" spc="0" dirty="0">
                <a:ln>
                  <a:noFill/>
                </a:ln>
                <a:solidFill>
                  <a:srgbClr val="005386"/>
                </a:solidFill>
                <a:effectLst/>
                <a:latin typeface="Arial Narrow" pitchFamily="34" charset="0"/>
                <a:cs typeface="Arial" pitchFamily="34" charset="0"/>
              </a:rPr>
              <a:t> | </a:t>
            </a:r>
            <a:r>
              <a:rPr lang="en-US" sz="600" b="0" cap="none" spc="0" noProof="0" dirty="0">
                <a:ln>
                  <a:noFill/>
                </a:ln>
                <a:solidFill>
                  <a:srgbClr val="005386"/>
                </a:solidFill>
                <a:effectLst/>
                <a:latin typeface="Arial Narrow" pitchFamily="34" charset="0"/>
                <a:cs typeface="Arial" pitchFamily="34" charset="0"/>
              </a:rPr>
              <a:t>Confidential</a:t>
            </a:r>
            <a:r>
              <a:rPr lang="en-US" sz="600" b="0" cap="none" spc="0" dirty="0">
                <a:ln>
                  <a:noFill/>
                </a:ln>
                <a:solidFill>
                  <a:srgbClr val="005386"/>
                </a:solidFill>
                <a:effectLst/>
                <a:latin typeface="Arial Narrow" pitchFamily="34" charset="0"/>
                <a:cs typeface="Arial" pitchFamily="34" charset="0"/>
              </a:rPr>
              <a:t> Information | </a:t>
            </a:r>
            <a:fld id="{7932CEB9-7706-4840-A8AE-48D24CB336EF}" type="datetimeFigureOut">
              <a:rPr lang="en-US" sz="600" b="0" cap="none" spc="0" smtClean="0">
                <a:ln>
                  <a:noFill/>
                </a:ln>
                <a:solidFill>
                  <a:srgbClr val="005386"/>
                </a:solidFill>
                <a:effectLst/>
                <a:latin typeface="Arial Narrow" pitchFamily="34" charset="0"/>
                <a:cs typeface="Arial" pitchFamily="34" charset="0"/>
              </a:rPr>
              <a:pPr algn="ctr"/>
              <a:t>10/27/2020</a:t>
            </a:fld>
            <a:r>
              <a:rPr lang="en-US" sz="600" b="0" cap="none" spc="0" dirty="0">
                <a:ln>
                  <a:noFill/>
                </a:ln>
                <a:solidFill>
                  <a:srgbClr val="005386"/>
                </a:solidFill>
                <a:effectLst/>
                <a:latin typeface="Arial Narrow" pitchFamily="34" charset="0"/>
                <a:cs typeface="Arial" pitchFamily="34" charset="0"/>
              </a:rPr>
              <a:t> | ref.: 3DS_Document_2015</a:t>
            </a:r>
          </a:p>
        </p:txBody>
      </p:sp>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59820" y="4719511"/>
            <a:ext cx="2645445" cy="243820"/>
          </a:xfrm>
          <a:prstGeom prst="rect">
            <a:avLst/>
          </a:prstGeom>
        </p:spPr>
      </p:pic>
    </p:spTree>
    <p:extLst>
      <p:ext uri="{BB962C8B-B14F-4D97-AF65-F5344CB8AC3E}">
        <p14:creationId xmlns:p14="http://schemas.microsoft.com/office/powerpoint/2010/main" val="4007293135"/>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defTabSz="879152" rtl="0" eaLnBrk="1" latinLnBrk="0" hangingPunct="1">
        <a:spcBef>
          <a:spcPct val="0"/>
        </a:spcBef>
        <a:buNone/>
        <a:defRPr lang="en-US" sz="3200" b="0" i="0" kern="1200" spc="0" baseline="0" noProof="0" dirty="0">
          <a:solidFill>
            <a:schemeClr val="tx1"/>
          </a:solidFill>
          <a:effectLst/>
          <a:latin typeface="+mj-lt"/>
          <a:ea typeface="+mj-ea"/>
          <a:cs typeface="3ds Condensed"/>
        </a:defRPr>
      </a:lvl1pPr>
    </p:titleStyle>
    <p:bodyStyle>
      <a:lvl1pPr marL="228600" indent="-228600" algn="l" defTabSz="879152" rtl="0" eaLnBrk="1" latinLnBrk="0" hangingPunct="1">
        <a:lnSpc>
          <a:spcPct val="100000"/>
        </a:lnSpc>
        <a:spcBef>
          <a:spcPts val="800"/>
        </a:spcBef>
        <a:buClr>
          <a:schemeClr val="tx1"/>
        </a:buClr>
        <a:buSzPct val="80000"/>
        <a:buFont typeface="Wingdings 3" panose="05040102010807070707" pitchFamily="18" charset="2"/>
        <a:buChar char="u"/>
        <a:defRPr sz="2000" b="0" i="0" kern="900" spc="0">
          <a:solidFill>
            <a:schemeClr val="tx1"/>
          </a:solidFill>
          <a:latin typeface="+mn-lt"/>
          <a:ea typeface="+mn-ea"/>
          <a:cs typeface="3ds Light"/>
        </a:defRPr>
      </a:lvl1pPr>
      <a:lvl2pPr marL="400050" marR="0" indent="-176213" algn="l" defTabSz="879152" rtl="0" eaLnBrk="1" fontAlgn="auto" latinLnBrk="0" hangingPunct="1">
        <a:lnSpc>
          <a:spcPct val="100000"/>
        </a:lnSpc>
        <a:spcBef>
          <a:spcPts val="600"/>
        </a:spcBef>
        <a:spcAft>
          <a:spcPts val="0"/>
        </a:spcAft>
        <a:buClr>
          <a:schemeClr val="tx1"/>
        </a:buClr>
        <a:buSzPct val="75000"/>
        <a:buFont typeface="Wingdings 3" panose="05040102010807070707" pitchFamily="18" charset="2"/>
        <a:buChar char="w"/>
        <a:tabLst/>
        <a:defRPr sz="1800" b="0" i="0" kern="900" spc="0" baseline="0">
          <a:solidFill>
            <a:schemeClr val="tx1"/>
          </a:solidFill>
          <a:latin typeface="+mn-lt"/>
          <a:ea typeface="+mn-ea"/>
          <a:cs typeface="3ds Light"/>
        </a:defRPr>
      </a:lvl2pPr>
      <a:lvl3pPr marL="628650" marR="0" indent="-158750" algn="l" defTabSz="879152" rtl="0" eaLnBrk="1" fontAlgn="auto" latinLnBrk="0" hangingPunct="1">
        <a:lnSpc>
          <a:spcPct val="100000"/>
        </a:lnSpc>
        <a:spcBef>
          <a:spcPts val="400"/>
        </a:spcBef>
        <a:spcAft>
          <a:spcPts val="0"/>
        </a:spcAft>
        <a:buClr>
          <a:schemeClr val="tx1"/>
        </a:buClr>
        <a:buSzPct val="60000"/>
        <a:buFont typeface="Wingdings 3" panose="05040102010807070707" pitchFamily="18" charset="2"/>
        <a:buChar char="u"/>
        <a:tabLst/>
        <a:defRPr sz="1600" b="0" i="0" kern="900" spc="0">
          <a:solidFill>
            <a:schemeClr val="tx1"/>
          </a:solidFill>
          <a:latin typeface="+mn-lt"/>
          <a:ea typeface="+mn-ea"/>
          <a:cs typeface="3ds Light"/>
        </a:defRPr>
      </a:lvl3pPr>
      <a:lvl4pPr marL="857250" indent="-179388" algn="l" defTabSz="879152" rtl="0" eaLnBrk="1" latinLnBrk="0" hangingPunct="1">
        <a:lnSpc>
          <a:spcPct val="100000"/>
        </a:lnSpc>
        <a:spcBef>
          <a:spcPts val="400"/>
        </a:spcBef>
        <a:buClr>
          <a:schemeClr val="tx1"/>
        </a:buClr>
        <a:buSzPct val="60000"/>
        <a:buFont typeface="Wingdings 3" panose="05040102010807070707" pitchFamily="18" charset="2"/>
        <a:buChar char="w"/>
        <a:defRPr sz="1400" b="0" i="0" kern="900" spc="-70">
          <a:solidFill>
            <a:schemeClr val="tx1"/>
          </a:solidFill>
          <a:latin typeface="+mn-lt"/>
          <a:ea typeface="+mn-ea"/>
          <a:cs typeface="3ds Light"/>
        </a:defRPr>
      </a:lvl4pPr>
      <a:lvl5pPr marL="914400" indent="0" algn="l" defTabSz="1028700" rtl="0" eaLnBrk="1" latinLnBrk="0" hangingPunct="1">
        <a:lnSpc>
          <a:spcPct val="100000"/>
        </a:lnSpc>
        <a:spcBef>
          <a:spcPts val="300"/>
        </a:spcBef>
        <a:buFont typeface="Arial"/>
        <a:buNone/>
        <a:defRPr sz="1200" b="0" i="0" kern="1200" baseline="0">
          <a:solidFill>
            <a:schemeClr val="tx1"/>
          </a:solidFill>
          <a:latin typeface="+mn-lt"/>
          <a:ea typeface="+mn-ea"/>
          <a:cs typeface="3ds Light"/>
        </a:defRPr>
      </a:lvl5pPr>
      <a:lvl6pPr marL="2417668"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857243"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296819"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36395" indent="-219788" algn="l" defTabSz="87915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879152" rtl="0" eaLnBrk="1" latinLnBrk="0" hangingPunct="1">
        <a:defRPr sz="1700" kern="1200">
          <a:solidFill>
            <a:schemeClr val="tx1"/>
          </a:solidFill>
          <a:latin typeface="+mn-lt"/>
          <a:ea typeface="+mn-ea"/>
          <a:cs typeface="+mn-cs"/>
        </a:defRPr>
      </a:lvl1pPr>
      <a:lvl2pPr marL="439576" algn="l" defTabSz="879152" rtl="0" eaLnBrk="1" latinLnBrk="0" hangingPunct="1">
        <a:defRPr sz="1700" kern="1200">
          <a:solidFill>
            <a:schemeClr val="tx1"/>
          </a:solidFill>
          <a:latin typeface="+mn-lt"/>
          <a:ea typeface="+mn-ea"/>
          <a:cs typeface="+mn-cs"/>
        </a:defRPr>
      </a:lvl2pPr>
      <a:lvl3pPr marL="879152" algn="l" defTabSz="879152" rtl="0" eaLnBrk="1" latinLnBrk="0" hangingPunct="1">
        <a:defRPr sz="1700" kern="1200">
          <a:solidFill>
            <a:schemeClr val="tx1"/>
          </a:solidFill>
          <a:latin typeface="+mn-lt"/>
          <a:ea typeface="+mn-ea"/>
          <a:cs typeface="+mn-cs"/>
        </a:defRPr>
      </a:lvl3pPr>
      <a:lvl4pPr marL="1318728" algn="l" defTabSz="879152" rtl="0" eaLnBrk="1" latinLnBrk="0" hangingPunct="1">
        <a:defRPr sz="1700" kern="1200">
          <a:solidFill>
            <a:schemeClr val="tx1"/>
          </a:solidFill>
          <a:latin typeface="+mn-lt"/>
          <a:ea typeface="+mn-ea"/>
          <a:cs typeface="+mn-cs"/>
        </a:defRPr>
      </a:lvl4pPr>
      <a:lvl5pPr marL="1758303" algn="l" defTabSz="879152" rtl="0" eaLnBrk="1" latinLnBrk="0" hangingPunct="1">
        <a:defRPr sz="1700" kern="1200">
          <a:solidFill>
            <a:schemeClr val="tx1"/>
          </a:solidFill>
          <a:latin typeface="+mn-lt"/>
          <a:ea typeface="+mn-ea"/>
          <a:cs typeface="+mn-cs"/>
        </a:defRPr>
      </a:lvl5pPr>
      <a:lvl6pPr marL="2197879" algn="l" defTabSz="879152" rtl="0" eaLnBrk="1" latinLnBrk="0" hangingPunct="1">
        <a:defRPr sz="1700" kern="1200">
          <a:solidFill>
            <a:schemeClr val="tx1"/>
          </a:solidFill>
          <a:latin typeface="+mn-lt"/>
          <a:ea typeface="+mn-ea"/>
          <a:cs typeface="+mn-cs"/>
        </a:defRPr>
      </a:lvl6pPr>
      <a:lvl7pPr marL="2637455" algn="l" defTabSz="879152" rtl="0" eaLnBrk="1" latinLnBrk="0" hangingPunct="1">
        <a:defRPr sz="1700" kern="1200">
          <a:solidFill>
            <a:schemeClr val="tx1"/>
          </a:solidFill>
          <a:latin typeface="+mn-lt"/>
          <a:ea typeface="+mn-ea"/>
          <a:cs typeface="+mn-cs"/>
        </a:defRPr>
      </a:lvl7pPr>
      <a:lvl8pPr marL="3077031" algn="l" defTabSz="879152" rtl="0" eaLnBrk="1" latinLnBrk="0" hangingPunct="1">
        <a:defRPr sz="1700" kern="1200">
          <a:solidFill>
            <a:schemeClr val="tx1"/>
          </a:solidFill>
          <a:latin typeface="+mn-lt"/>
          <a:ea typeface="+mn-ea"/>
          <a:cs typeface="+mn-cs"/>
        </a:defRPr>
      </a:lvl8pPr>
      <a:lvl9pPr marL="3516607" algn="l" defTabSz="879152" rtl="0" eaLnBrk="1" latinLnBrk="0" hangingPunct="1">
        <a:defRPr sz="1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453">
          <p15:clr>
            <a:srgbClr val="F26B43"/>
          </p15:clr>
        </p15:guide>
        <p15:guide id="4" pos="5451">
          <p15:clr>
            <a:srgbClr val="F26B43"/>
          </p15:clr>
        </p15:guide>
        <p15:guide id="5" orient="horz" pos="226">
          <p15:clr>
            <a:srgbClr val="F26B43"/>
          </p15:clr>
        </p15:guide>
        <p15:guide id="6" orient="horz" pos="287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alamy.com/france-gard-sumene-hamlet-of-sanissas-establishment-fesquet-producer-of-cevennes-onions-labeled-aop-and-aoc-manual-harvest-image246120445.html" TargetMode="External"/><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 Id="rId5" Type="http://schemas.openxmlformats.org/officeDocument/2006/relationships/hyperlink" Target="https://patentimages.storage.googleapis.com/7e/aa/52/28e2734062d116/US2531379.pdf"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1.xml"/><Relationship Id="rId5" Type="http://schemas.openxmlformats.org/officeDocument/2006/relationships/hyperlink" Target="https://patentimages.storage.googleapis.com/82/06/e6/2e09c366dee2f8/US3451485.pdf" TargetMode="Externa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hyperlink" Target="https://www.patentauction.com/patent.php?nb=15864" TargetMode="External"/><Relationship Id="rId2" Type="http://schemas.openxmlformats.org/officeDocument/2006/relationships/image" Target="../media/image29.PNG"/><Relationship Id="rId1" Type="http://schemas.openxmlformats.org/officeDocument/2006/relationships/slideLayout" Target="../slideLayouts/slideLayout21.xml"/><Relationship Id="rId6" Type="http://schemas.openxmlformats.org/officeDocument/2006/relationships/hyperlink" Target="http://www.israelagri.com/?CategoryID=401&amp;ArticleID=615" TargetMode="External"/><Relationship Id="rId5" Type="http://schemas.openxmlformats.org/officeDocument/2006/relationships/hyperlink" Target="http://www.shuknecht.com/custom-onion-harvesting-equipment.html" TargetMode="External"/><Relationship Id="rId4"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2297430"/>
            <a:ext cx="8229600" cy="494182"/>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489621"/>
            <a:ext cx="9143999" cy="620968"/>
          </a:xfrm>
          <a:prstGeom prst="rect">
            <a:avLst/>
          </a:prstGeom>
        </p:spPr>
      </p:pic>
      <p:sp>
        <p:nvSpPr>
          <p:cNvPr id="9" name="Rectangle 8">
            <a:extLst>
              <a:ext uri="{FF2B5EF4-FFF2-40B4-BE49-F238E27FC236}">
                <a16:creationId xmlns:a16="http://schemas.microsoft.com/office/drawing/2014/main" id="{7353C23C-6C15-45BA-8D3C-B8933BE03EF7}"/>
              </a:ext>
            </a:extLst>
          </p:cNvPr>
          <p:cNvSpPr/>
          <p:nvPr/>
        </p:nvSpPr>
        <p:spPr>
          <a:xfrm>
            <a:off x="0" y="2268837"/>
            <a:ext cx="9144000" cy="790034"/>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3ds Condensed"/>
              </a:rPr>
              <a:t>Final Product Submission </a:t>
            </a: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28954" b="25952"/>
          <a:stretch/>
        </p:blipFill>
        <p:spPr>
          <a:xfrm>
            <a:off x="2225583" y="933994"/>
            <a:ext cx="4692832" cy="1058092"/>
          </a:xfrm>
          <a:prstGeom prst="rect">
            <a:avLst/>
          </a:prstGeom>
        </p:spPr>
      </p:pic>
      <p:sp>
        <p:nvSpPr>
          <p:cNvPr id="6" name="Rectangle 5"/>
          <p:cNvSpPr/>
          <p:nvPr/>
        </p:nvSpPr>
        <p:spPr>
          <a:xfrm>
            <a:off x="5054401" y="3157923"/>
            <a:ext cx="3722400" cy="710707"/>
          </a:xfrm>
          <a:prstGeom prst="rect">
            <a:avLst/>
          </a:prstGeom>
        </p:spPr>
        <p:txBody>
          <a:bodyPr wrap="square">
            <a:spAutoFit/>
          </a:bodyPr>
          <a:lstStyle/>
          <a:p>
            <a:pPr>
              <a:lnSpc>
                <a:spcPct val="115000"/>
              </a:lnSpc>
              <a:spcAft>
                <a:spcPts val="1000"/>
              </a:spcAft>
            </a:pPr>
            <a:r>
              <a:rPr lang="en-US" sz="1800" dirty="0">
                <a:latin typeface="3ds Condensed"/>
                <a:ea typeface="Calibri" panose="020F0502020204030204" pitchFamily="34" charset="0"/>
              </a:rPr>
              <a:t>Contest Theme: Product for Rural              Entrepreneurship </a:t>
            </a:r>
          </a:p>
        </p:txBody>
      </p:sp>
      <p:sp>
        <p:nvSpPr>
          <p:cNvPr id="3" name="Rectangle 2"/>
          <p:cNvSpPr/>
          <p:nvPr/>
        </p:nvSpPr>
        <p:spPr>
          <a:xfrm>
            <a:off x="160887" y="3157923"/>
            <a:ext cx="2624516" cy="392159"/>
          </a:xfrm>
          <a:prstGeom prst="rect">
            <a:avLst/>
          </a:prstGeom>
        </p:spPr>
        <p:txBody>
          <a:bodyPr wrap="square">
            <a:spAutoFit/>
          </a:bodyPr>
          <a:lstStyle/>
          <a:p>
            <a:pPr>
              <a:lnSpc>
                <a:spcPct val="115000"/>
              </a:lnSpc>
              <a:spcAft>
                <a:spcPts val="600"/>
              </a:spcAft>
            </a:pPr>
            <a:r>
              <a:rPr lang="en-US" sz="1800" dirty="0">
                <a:latin typeface="3ds Condensed"/>
                <a:ea typeface="Calibri" panose="020F0502020204030204" pitchFamily="34" charset="0"/>
              </a:rPr>
              <a:t>Team Name: RAHI </a:t>
            </a:r>
          </a:p>
        </p:txBody>
      </p:sp>
    </p:spTree>
    <p:extLst>
      <p:ext uri="{BB962C8B-B14F-4D97-AF65-F5344CB8AC3E}">
        <p14:creationId xmlns:p14="http://schemas.microsoft.com/office/powerpoint/2010/main" val="2243073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505EC3-F910-4061-9C77-C3E6CD2AD6CF}"/>
              </a:ext>
            </a:extLst>
          </p:cNvPr>
          <p:cNvSpPr txBox="1"/>
          <p:nvPr/>
        </p:nvSpPr>
        <p:spPr>
          <a:xfrm>
            <a:off x="-1" y="97792"/>
            <a:ext cx="9144000" cy="353943"/>
          </a:xfrm>
          <a:prstGeom prst="rect">
            <a:avLst/>
          </a:prstGeom>
          <a:noFill/>
        </p:spPr>
        <p:txBody>
          <a:bodyPr wrap="square" rtlCol="0">
            <a:spAutoFit/>
          </a:bodyPr>
          <a:lstStyle/>
          <a:p>
            <a:pPr algn="ctr"/>
            <a:r>
              <a:rPr lang="en-IN" dirty="0"/>
              <a:t>Working of the Product</a:t>
            </a:r>
          </a:p>
        </p:txBody>
      </p:sp>
      <p:sp>
        <p:nvSpPr>
          <p:cNvPr id="7" name="TextBox 6">
            <a:extLst>
              <a:ext uri="{FF2B5EF4-FFF2-40B4-BE49-F238E27FC236}">
                <a16:creationId xmlns:a16="http://schemas.microsoft.com/office/drawing/2014/main" id="{BBF3BE21-2E96-4646-89CF-C5503D973FFD}"/>
              </a:ext>
            </a:extLst>
          </p:cNvPr>
          <p:cNvSpPr txBox="1"/>
          <p:nvPr/>
        </p:nvSpPr>
        <p:spPr>
          <a:xfrm>
            <a:off x="-1" y="507718"/>
            <a:ext cx="9143999" cy="353943"/>
          </a:xfrm>
          <a:prstGeom prst="rect">
            <a:avLst/>
          </a:prstGeom>
          <a:noFill/>
        </p:spPr>
        <p:txBody>
          <a:bodyPr wrap="square" rtlCol="0">
            <a:spAutoFit/>
          </a:bodyPr>
          <a:lstStyle/>
          <a:p>
            <a:pPr algn="ctr"/>
            <a:r>
              <a:rPr lang="en-US" dirty="0"/>
              <a:t>C</a:t>
            </a:r>
            <a:r>
              <a:rPr lang="en-IN" dirty="0"/>
              <a:t>utting of Onion Leaves</a:t>
            </a:r>
          </a:p>
        </p:txBody>
      </p:sp>
      <p:sp>
        <p:nvSpPr>
          <p:cNvPr id="2" name="TextBox 1">
            <a:extLst>
              <a:ext uri="{FF2B5EF4-FFF2-40B4-BE49-F238E27FC236}">
                <a16:creationId xmlns:a16="http://schemas.microsoft.com/office/drawing/2014/main" id="{AE8B597C-3E5C-46E2-A3AF-400D863F7FA2}"/>
              </a:ext>
            </a:extLst>
          </p:cNvPr>
          <p:cNvSpPr txBox="1"/>
          <p:nvPr/>
        </p:nvSpPr>
        <p:spPr>
          <a:xfrm>
            <a:off x="306977" y="1065461"/>
            <a:ext cx="8625530" cy="4078039"/>
          </a:xfrm>
          <a:prstGeom prst="rect">
            <a:avLst/>
          </a:prstGeom>
          <a:noFill/>
        </p:spPr>
        <p:txBody>
          <a:bodyPr wrap="square" rtlCol="0">
            <a:spAutoFit/>
          </a:bodyPr>
          <a:lstStyle/>
          <a:p>
            <a:pPr marL="400050" indent="-400050">
              <a:buFont typeface="+mj-lt"/>
              <a:buAutoNum type="romanUcPeriod"/>
            </a:pPr>
            <a:r>
              <a:rPr lang="en-IN" sz="1800" b="1" dirty="0">
                <a:solidFill>
                  <a:srgbClr val="003300"/>
                </a:solidFill>
              </a:rPr>
              <a:t>On/Off Switch </a:t>
            </a:r>
            <a:r>
              <a:rPr lang="en-IN" sz="1800" dirty="0"/>
              <a:t>– After the harvesting of Onions, we store it for around 7-15 days for the curing to take place. After the curing is done, we input the onions back into the machine. This switch is used to switch on the cutting mechanism for the cutting to take place.</a:t>
            </a:r>
          </a:p>
          <a:p>
            <a:pPr marL="400050" indent="-400050">
              <a:buFont typeface="+mj-lt"/>
              <a:buAutoNum type="romanUcPeriod"/>
            </a:pPr>
            <a:r>
              <a:rPr lang="en-US" sz="1800" b="1" spc="-5" dirty="0">
                <a:solidFill>
                  <a:srgbClr val="003300"/>
                </a:solidFill>
                <a:cs typeface="Palladio Uralic"/>
              </a:rPr>
              <a:t>Transport of Onions</a:t>
            </a:r>
            <a:r>
              <a:rPr lang="en-US" sz="1800" b="1" spc="-5" dirty="0">
                <a:solidFill>
                  <a:srgbClr val="005386"/>
                </a:solidFill>
                <a:cs typeface="Palladio Uralic"/>
              </a:rPr>
              <a:t> </a:t>
            </a:r>
            <a:r>
              <a:rPr lang="en-US" sz="1800" spc="-5" dirty="0">
                <a:solidFill>
                  <a:srgbClr val="005386"/>
                </a:solidFill>
                <a:cs typeface="Palladio Uralic"/>
              </a:rPr>
              <a:t>- The harvested onions </a:t>
            </a:r>
            <a:r>
              <a:rPr lang="en-US" sz="1800" dirty="0">
                <a:solidFill>
                  <a:srgbClr val="005386"/>
                </a:solidFill>
                <a:cs typeface="Palladio Uralic"/>
              </a:rPr>
              <a:t>are </a:t>
            </a:r>
            <a:r>
              <a:rPr lang="en-US" sz="1800" spc="-5" dirty="0">
                <a:solidFill>
                  <a:srgbClr val="005386"/>
                </a:solidFill>
                <a:cs typeface="Palladio Uralic"/>
              </a:rPr>
              <a:t>now directly placed </a:t>
            </a:r>
            <a:r>
              <a:rPr lang="en-US" sz="1800" dirty="0">
                <a:solidFill>
                  <a:srgbClr val="005386"/>
                </a:solidFill>
                <a:cs typeface="Palladio Uralic"/>
              </a:rPr>
              <a:t>on </a:t>
            </a:r>
            <a:r>
              <a:rPr lang="en-US" sz="1800" spc="-5" dirty="0">
                <a:solidFill>
                  <a:srgbClr val="005386"/>
                </a:solidFill>
                <a:cs typeface="Palladio Uralic"/>
              </a:rPr>
              <a:t>the  </a:t>
            </a:r>
            <a:r>
              <a:rPr lang="en-US" sz="1800" spc="-10" dirty="0">
                <a:solidFill>
                  <a:srgbClr val="005386"/>
                </a:solidFill>
                <a:cs typeface="Palladio Uralic"/>
              </a:rPr>
              <a:t>conveyer </a:t>
            </a:r>
            <a:r>
              <a:rPr lang="en-US" sz="1800" spc="-5" dirty="0">
                <a:solidFill>
                  <a:srgbClr val="005386"/>
                </a:solidFill>
                <a:cs typeface="Palladio Uralic"/>
              </a:rPr>
              <a:t>belt </a:t>
            </a:r>
            <a:r>
              <a:rPr lang="en-US" sz="1800" dirty="0">
                <a:solidFill>
                  <a:srgbClr val="005386"/>
                </a:solidFill>
                <a:cs typeface="Palladio Uralic"/>
              </a:rPr>
              <a:t>and </a:t>
            </a:r>
            <a:r>
              <a:rPr lang="en-US" sz="1800" spc="-5" dirty="0">
                <a:solidFill>
                  <a:srgbClr val="005386"/>
                </a:solidFill>
                <a:cs typeface="Palladio Uralic"/>
              </a:rPr>
              <a:t>travel till the separator </a:t>
            </a:r>
            <a:r>
              <a:rPr lang="en-US" sz="1800" spc="-10" dirty="0">
                <a:solidFill>
                  <a:srgbClr val="005386"/>
                </a:solidFill>
                <a:cs typeface="Palladio Uralic"/>
              </a:rPr>
              <a:t>in </a:t>
            </a:r>
            <a:r>
              <a:rPr lang="en-US" sz="1800" spc="-5" dirty="0">
                <a:solidFill>
                  <a:srgbClr val="005386"/>
                </a:solidFill>
                <a:cs typeface="Palladio Uralic"/>
              </a:rPr>
              <a:t>the same </a:t>
            </a:r>
            <a:r>
              <a:rPr lang="en-US" sz="1800" spc="-15" dirty="0">
                <a:solidFill>
                  <a:srgbClr val="005386"/>
                </a:solidFill>
                <a:cs typeface="Palladio Uralic"/>
              </a:rPr>
              <a:t>way  </a:t>
            </a:r>
            <a:r>
              <a:rPr lang="en-US" sz="1800" spc="-5" dirty="0">
                <a:solidFill>
                  <a:srgbClr val="005386"/>
                </a:solidFill>
                <a:cs typeface="Palladio Uralic"/>
              </a:rPr>
              <a:t>as mentioned </a:t>
            </a:r>
            <a:r>
              <a:rPr lang="en-US" sz="1800" spc="-10" dirty="0">
                <a:solidFill>
                  <a:srgbClr val="005386"/>
                </a:solidFill>
                <a:cs typeface="Palladio Uralic"/>
              </a:rPr>
              <a:t>in </a:t>
            </a:r>
            <a:r>
              <a:rPr lang="en-US" sz="1800" dirty="0">
                <a:solidFill>
                  <a:srgbClr val="005386"/>
                </a:solidFill>
                <a:cs typeface="Palladio Uralic"/>
              </a:rPr>
              <a:t>Step 2,3,4 &amp; 5 of the previous slide.</a:t>
            </a:r>
            <a:endParaRPr lang="en-US" sz="1800" dirty="0">
              <a:solidFill>
                <a:srgbClr val="003300"/>
              </a:solidFill>
              <a:cs typeface="Palladio Uralic"/>
            </a:endParaRPr>
          </a:p>
          <a:p>
            <a:pPr marL="400050" indent="-400050">
              <a:buFont typeface="+mj-lt"/>
              <a:buAutoNum type="romanUcPeriod"/>
            </a:pPr>
            <a:r>
              <a:rPr lang="en-IN" sz="1800" b="1" dirty="0">
                <a:solidFill>
                  <a:srgbClr val="003300"/>
                </a:solidFill>
              </a:rPr>
              <a:t>Cutter</a:t>
            </a:r>
            <a:r>
              <a:rPr lang="en-IN" sz="1800" dirty="0"/>
              <a:t> - The cutter operates on the slider crank mechanism with the blades as the piston. It keeps on reciprocating and cuts the leaves that come in contact with it through the grooves.</a:t>
            </a:r>
          </a:p>
          <a:p>
            <a:pPr marL="400050" indent="-400050">
              <a:buFont typeface="+mj-lt"/>
              <a:buAutoNum type="romanUcPeriod"/>
            </a:pPr>
            <a:r>
              <a:rPr lang="en-IN" sz="2000" b="1" dirty="0">
                <a:solidFill>
                  <a:srgbClr val="003300"/>
                </a:solidFill>
              </a:rPr>
              <a:t>Layout Assemble </a:t>
            </a:r>
            <a:r>
              <a:rPr lang="en-IN" sz="2000" dirty="0"/>
              <a:t>– After the cutting of leaves, the onions come down through the separator and the leaves come down from the structure beneath it. The onions are laid down in a patch and the leaves are laid down on both sides of the onions because of the convergent-divergent structure.</a:t>
            </a:r>
          </a:p>
          <a:p>
            <a:r>
              <a:rPr lang="en-IN" sz="1800" dirty="0"/>
              <a:t> </a:t>
            </a:r>
          </a:p>
          <a:p>
            <a:pPr marL="400050" indent="-400050">
              <a:buFont typeface="+mj-lt"/>
              <a:buAutoNum type="romanUcPeriod"/>
            </a:pPr>
            <a:endParaRPr lang="en-US" sz="1800" dirty="0">
              <a:solidFill>
                <a:srgbClr val="003300"/>
              </a:solidFill>
              <a:cs typeface="Palladio Uralic"/>
            </a:endParaRPr>
          </a:p>
          <a:p>
            <a:pPr marL="400050" indent="-400050">
              <a:buFont typeface="+mj-lt"/>
              <a:buAutoNum type="romanUcPeriod"/>
            </a:pPr>
            <a:endParaRPr lang="en-IN" dirty="0"/>
          </a:p>
        </p:txBody>
      </p:sp>
    </p:spTree>
    <p:extLst>
      <p:ext uri="{BB962C8B-B14F-4D97-AF65-F5344CB8AC3E}">
        <p14:creationId xmlns:p14="http://schemas.microsoft.com/office/powerpoint/2010/main" val="83302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2D74B-5E70-41C3-A038-B79A8D212DE5}"/>
              </a:ext>
            </a:extLst>
          </p:cNvPr>
          <p:cNvSpPr txBox="1"/>
          <p:nvPr/>
        </p:nvSpPr>
        <p:spPr>
          <a:xfrm>
            <a:off x="0" y="91440"/>
            <a:ext cx="9144000" cy="353943"/>
          </a:xfrm>
          <a:prstGeom prst="rect">
            <a:avLst/>
          </a:prstGeom>
          <a:noFill/>
        </p:spPr>
        <p:txBody>
          <a:bodyPr wrap="square" rtlCol="0">
            <a:spAutoFit/>
          </a:bodyPr>
          <a:lstStyle/>
          <a:p>
            <a:pPr algn="ctr"/>
            <a:r>
              <a:rPr lang="en-US" dirty="0"/>
              <a:t>Details of the Working of the Product</a:t>
            </a:r>
            <a:endParaRPr lang="en-IN" dirty="0"/>
          </a:p>
        </p:txBody>
      </p:sp>
      <p:pic>
        <p:nvPicPr>
          <p:cNvPr id="5" name="Actual Working Video (1)">
            <a:hlinkClick r:id="" action="ppaction://media"/>
            <a:extLst>
              <a:ext uri="{FF2B5EF4-FFF2-40B4-BE49-F238E27FC236}">
                <a16:creationId xmlns:a16="http://schemas.microsoft.com/office/drawing/2014/main" id="{DCB24212-40C8-45EF-B6B3-CF75342495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0694" y="848308"/>
            <a:ext cx="6282612" cy="3533969"/>
          </a:xfrm>
          <a:prstGeom prst="rect">
            <a:avLst/>
          </a:prstGeom>
        </p:spPr>
      </p:pic>
    </p:spTree>
    <p:extLst>
      <p:ext uri="{BB962C8B-B14F-4D97-AF65-F5344CB8AC3E}">
        <p14:creationId xmlns:p14="http://schemas.microsoft.com/office/powerpoint/2010/main" val="27654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809600-301C-4BFC-9D10-A78442696962}"/>
              </a:ext>
            </a:extLst>
          </p:cNvPr>
          <p:cNvSpPr txBox="1"/>
          <p:nvPr/>
        </p:nvSpPr>
        <p:spPr>
          <a:xfrm>
            <a:off x="-1" y="72780"/>
            <a:ext cx="9144000" cy="353943"/>
          </a:xfrm>
          <a:prstGeom prst="rect">
            <a:avLst/>
          </a:prstGeom>
          <a:noFill/>
        </p:spPr>
        <p:txBody>
          <a:bodyPr wrap="square" rtlCol="0">
            <a:spAutoFit/>
          </a:bodyPr>
          <a:lstStyle/>
          <a:p>
            <a:pPr algn="ctr"/>
            <a:r>
              <a:rPr lang="en-IN" dirty="0"/>
              <a:t>Working Simulation of the Cutting Mechanism</a:t>
            </a:r>
          </a:p>
        </p:txBody>
      </p:sp>
      <p:pic>
        <p:nvPicPr>
          <p:cNvPr id="4" name="ONION LEAVES CUTTING 2">
            <a:hlinkClick r:id="" action="ppaction://media"/>
            <a:extLst>
              <a:ext uri="{FF2B5EF4-FFF2-40B4-BE49-F238E27FC236}">
                <a16:creationId xmlns:a16="http://schemas.microsoft.com/office/drawing/2014/main" id="{2AC60923-94B0-46B8-A866-E841B45C28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6343" y="951828"/>
            <a:ext cx="7451311" cy="3326930"/>
          </a:xfrm>
          <a:prstGeom prst="rect">
            <a:avLst/>
          </a:prstGeom>
        </p:spPr>
      </p:pic>
    </p:spTree>
    <p:extLst>
      <p:ext uri="{BB962C8B-B14F-4D97-AF65-F5344CB8AC3E}">
        <p14:creationId xmlns:p14="http://schemas.microsoft.com/office/powerpoint/2010/main" val="424143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C7ECA5-68A5-47DB-807E-661FDDABA39B}"/>
              </a:ext>
            </a:extLst>
          </p:cNvPr>
          <p:cNvSpPr txBox="1"/>
          <p:nvPr/>
        </p:nvSpPr>
        <p:spPr>
          <a:xfrm>
            <a:off x="0" y="154539"/>
            <a:ext cx="9144000" cy="369332"/>
          </a:xfrm>
          <a:prstGeom prst="rect">
            <a:avLst/>
          </a:prstGeom>
          <a:noFill/>
        </p:spPr>
        <p:txBody>
          <a:bodyPr wrap="square" rtlCol="0">
            <a:spAutoFit/>
          </a:bodyPr>
          <a:lstStyle/>
          <a:p>
            <a:pPr algn="ctr"/>
            <a:r>
              <a:rPr lang="en-IN" sz="1800" dirty="0"/>
              <a:t>Benefits of our Product</a:t>
            </a:r>
          </a:p>
        </p:txBody>
      </p:sp>
      <p:sp>
        <p:nvSpPr>
          <p:cNvPr id="5" name="TextBox 4">
            <a:extLst>
              <a:ext uri="{FF2B5EF4-FFF2-40B4-BE49-F238E27FC236}">
                <a16:creationId xmlns:a16="http://schemas.microsoft.com/office/drawing/2014/main" id="{31055283-CA6D-4F05-88AB-F1E429A86D6B}"/>
              </a:ext>
            </a:extLst>
          </p:cNvPr>
          <p:cNvSpPr txBox="1"/>
          <p:nvPr/>
        </p:nvSpPr>
        <p:spPr>
          <a:xfrm>
            <a:off x="323078" y="837883"/>
            <a:ext cx="4895555" cy="3554819"/>
          </a:xfrm>
          <a:prstGeom prst="rect">
            <a:avLst/>
          </a:prstGeom>
          <a:noFill/>
        </p:spPr>
        <p:txBody>
          <a:bodyPr wrap="square" rtlCol="0">
            <a:spAutoFit/>
          </a:bodyPr>
          <a:lstStyle/>
          <a:p>
            <a:pPr marL="297815" marR="5715" indent="-285750" algn="just">
              <a:lnSpc>
                <a:spcPct val="100000"/>
              </a:lnSpc>
              <a:spcBef>
                <a:spcPts val="2250"/>
              </a:spcBef>
              <a:buFont typeface="Wingdings" panose="05000000000000000000" pitchFamily="2" charset="2"/>
              <a:buChar char="Ø"/>
              <a:tabLst>
                <a:tab pos="299720" algn="l"/>
              </a:tabLst>
            </a:pPr>
            <a:r>
              <a:rPr lang="en-US" sz="1600" b="1" dirty="0">
                <a:solidFill>
                  <a:srgbClr val="003300"/>
                </a:solidFill>
                <a:cs typeface="Palladio Uralic"/>
              </a:rPr>
              <a:t>Introduction of Slider Crank </a:t>
            </a:r>
            <a:r>
              <a:rPr lang="en-US" sz="1600" b="1" spc="-5" dirty="0">
                <a:solidFill>
                  <a:srgbClr val="003300"/>
                </a:solidFill>
                <a:cs typeface="Palladio Uralic"/>
              </a:rPr>
              <a:t>Mechanism</a:t>
            </a:r>
            <a:r>
              <a:rPr lang="en-US" sz="1600" spc="-5" dirty="0">
                <a:solidFill>
                  <a:srgbClr val="003300"/>
                </a:solidFill>
                <a:cs typeface="Palladio Uralic"/>
              </a:rPr>
              <a:t> </a:t>
            </a:r>
            <a:r>
              <a:rPr lang="en-US" sz="1600" spc="-5" dirty="0">
                <a:solidFill>
                  <a:srgbClr val="005386"/>
                </a:solidFill>
                <a:cs typeface="Palladio Uralic"/>
              </a:rPr>
              <a:t>which </a:t>
            </a:r>
            <a:r>
              <a:rPr lang="en-US" sz="1600" spc="-10" dirty="0">
                <a:solidFill>
                  <a:srgbClr val="005386"/>
                </a:solidFill>
                <a:cs typeface="Palladio Uralic"/>
              </a:rPr>
              <a:t>involves </a:t>
            </a:r>
            <a:r>
              <a:rPr lang="en-US" sz="1600" dirty="0">
                <a:solidFill>
                  <a:srgbClr val="005386"/>
                </a:solidFill>
                <a:cs typeface="Palladio Uralic"/>
              </a:rPr>
              <a:t>a </a:t>
            </a:r>
            <a:r>
              <a:rPr lang="en-US" sz="1600" spc="-10" dirty="0">
                <a:solidFill>
                  <a:srgbClr val="005386"/>
                </a:solidFill>
                <a:cs typeface="Palladio Uralic"/>
              </a:rPr>
              <a:t>number </a:t>
            </a:r>
            <a:r>
              <a:rPr lang="en-US" sz="1600" dirty="0">
                <a:solidFill>
                  <a:srgbClr val="005386"/>
                </a:solidFill>
                <a:cs typeface="Palladio Uralic"/>
              </a:rPr>
              <a:t>of </a:t>
            </a:r>
            <a:r>
              <a:rPr lang="en-US" sz="1600" spc="-5" dirty="0">
                <a:solidFill>
                  <a:srgbClr val="005386"/>
                </a:solidFill>
                <a:cs typeface="Palladio Uralic"/>
              </a:rPr>
              <a:t>plane blades  attached </a:t>
            </a:r>
            <a:r>
              <a:rPr lang="en-US" sz="1600" dirty="0">
                <a:solidFill>
                  <a:srgbClr val="005386"/>
                </a:solidFill>
                <a:cs typeface="Palladio Uralic"/>
              </a:rPr>
              <a:t>to </a:t>
            </a:r>
            <a:r>
              <a:rPr lang="en-US" sz="1600" spc="-5" dirty="0">
                <a:solidFill>
                  <a:srgbClr val="005386"/>
                </a:solidFill>
                <a:cs typeface="Palladio Uralic"/>
              </a:rPr>
              <a:t>single </a:t>
            </a:r>
            <a:r>
              <a:rPr lang="en-US" sz="1600" dirty="0">
                <a:solidFill>
                  <a:srgbClr val="005386"/>
                </a:solidFill>
                <a:cs typeface="Palladio Uralic"/>
              </a:rPr>
              <a:t>crank instead </a:t>
            </a:r>
            <a:r>
              <a:rPr lang="en-US" sz="1600" spc="-5" dirty="0">
                <a:solidFill>
                  <a:srgbClr val="005386"/>
                </a:solidFill>
                <a:cs typeface="Palladio Uralic"/>
              </a:rPr>
              <a:t>of the conventional gear mechanism </a:t>
            </a:r>
            <a:r>
              <a:rPr lang="en-US" sz="1600" dirty="0">
                <a:solidFill>
                  <a:srgbClr val="005386"/>
                </a:solidFill>
                <a:cs typeface="Palladio Uralic"/>
              </a:rPr>
              <a:t>for </a:t>
            </a:r>
            <a:r>
              <a:rPr lang="en-US" sz="1600" spc="-5" dirty="0">
                <a:solidFill>
                  <a:srgbClr val="005386"/>
                </a:solidFill>
                <a:cs typeface="Palladio Uralic"/>
              </a:rPr>
              <a:t>cutting of  </a:t>
            </a:r>
            <a:r>
              <a:rPr lang="en-US" sz="1600" spc="-10" dirty="0">
                <a:solidFill>
                  <a:srgbClr val="005386"/>
                </a:solidFill>
                <a:cs typeface="Palladio Uralic"/>
              </a:rPr>
              <a:t>leaves improves </a:t>
            </a:r>
            <a:r>
              <a:rPr lang="en-US" sz="1600" spc="-5" dirty="0">
                <a:solidFill>
                  <a:srgbClr val="005386"/>
                </a:solidFill>
                <a:cs typeface="Palladio Uralic"/>
              </a:rPr>
              <a:t>the mechanical </a:t>
            </a:r>
            <a:r>
              <a:rPr lang="en-US" sz="1600" spc="-20" dirty="0">
                <a:solidFill>
                  <a:srgbClr val="005386"/>
                </a:solidFill>
                <a:cs typeface="Palladio Uralic"/>
              </a:rPr>
              <a:t>efficiency, </a:t>
            </a:r>
            <a:r>
              <a:rPr lang="en-US" sz="1600" spc="-5" dirty="0">
                <a:solidFill>
                  <a:srgbClr val="005386"/>
                </a:solidFill>
                <a:cs typeface="Palladio Uralic"/>
              </a:rPr>
              <a:t>reduces the cost </a:t>
            </a:r>
            <a:r>
              <a:rPr lang="en-US" sz="1600" dirty="0">
                <a:solidFill>
                  <a:srgbClr val="005386"/>
                </a:solidFill>
                <a:cs typeface="Palladio Uralic"/>
              </a:rPr>
              <a:t>and also </a:t>
            </a:r>
            <a:r>
              <a:rPr lang="en-US" sz="1600" spc="-5" dirty="0">
                <a:solidFill>
                  <a:srgbClr val="005386"/>
                </a:solidFill>
                <a:cs typeface="Palladio Uralic"/>
              </a:rPr>
              <a:t>reduces the  manufacturing complexity of the</a:t>
            </a:r>
            <a:r>
              <a:rPr lang="en-US" sz="1600" spc="40" dirty="0">
                <a:solidFill>
                  <a:srgbClr val="005386"/>
                </a:solidFill>
                <a:cs typeface="Palladio Uralic"/>
              </a:rPr>
              <a:t> </a:t>
            </a:r>
            <a:r>
              <a:rPr lang="en-US" sz="1600" spc="-5" dirty="0">
                <a:solidFill>
                  <a:srgbClr val="005386"/>
                </a:solidFill>
                <a:cs typeface="Palladio Uralic"/>
              </a:rPr>
              <a:t>component.</a:t>
            </a:r>
            <a:endParaRPr lang="en-US" sz="1600" dirty="0">
              <a:solidFill>
                <a:srgbClr val="005386"/>
              </a:solidFill>
              <a:cs typeface="Palladio Uralic"/>
            </a:endParaRPr>
          </a:p>
          <a:p>
            <a:pPr marL="299085" marR="7620" indent="-287020" algn="just">
              <a:lnSpc>
                <a:spcPct val="100000"/>
              </a:lnSpc>
              <a:spcBef>
                <a:spcPts val="5"/>
              </a:spcBef>
              <a:buFont typeface="Wingdings"/>
              <a:buChar char=""/>
              <a:tabLst>
                <a:tab pos="299720" algn="l"/>
              </a:tabLst>
            </a:pPr>
            <a:r>
              <a:rPr lang="en-US" sz="1600" dirty="0">
                <a:solidFill>
                  <a:srgbClr val="005386"/>
                </a:solidFill>
                <a:cs typeface="Palladio Uralic"/>
              </a:rPr>
              <a:t>Use </a:t>
            </a:r>
            <a:r>
              <a:rPr lang="en-US" sz="1600" spc="-5" dirty="0">
                <a:solidFill>
                  <a:srgbClr val="005386"/>
                </a:solidFill>
                <a:cs typeface="Palladio Uralic"/>
              </a:rPr>
              <a:t>of the </a:t>
            </a:r>
            <a:r>
              <a:rPr lang="en-US" sz="1600" spc="-10" dirty="0">
                <a:solidFill>
                  <a:srgbClr val="005386"/>
                </a:solidFill>
                <a:cs typeface="Palladio Uralic"/>
              </a:rPr>
              <a:t>harvested </a:t>
            </a:r>
            <a:r>
              <a:rPr lang="en-US" sz="1600" spc="-5" dirty="0">
                <a:solidFill>
                  <a:srgbClr val="005386"/>
                </a:solidFill>
                <a:cs typeface="Palladio Uralic"/>
              </a:rPr>
              <a:t>space </a:t>
            </a:r>
            <a:r>
              <a:rPr lang="en-US" sz="1600" spc="-10" dirty="0">
                <a:solidFill>
                  <a:srgbClr val="005386"/>
                </a:solidFill>
                <a:cs typeface="Palladio Uralic"/>
              </a:rPr>
              <a:t>of </a:t>
            </a:r>
            <a:r>
              <a:rPr lang="en-US" sz="1600" spc="-5" dirty="0">
                <a:solidFill>
                  <a:srgbClr val="005386"/>
                </a:solidFill>
                <a:cs typeface="Palladio Uralic"/>
              </a:rPr>
              <a:t>the </a:t>
            </a:r>
            <a:r>
              <a:rPr lang="en-US" sz="1600" dirty="0">
                <a:solidFill>
                  <a:srgbClr val="005386"/>
                </a:solidFill>
                <a:cs typeface="Palladio Uralic"/>
              </a:rPr>
              <a:t>farm to </a:t>
            </a:r>
            <a:r>
              <a:rPr lang="en-US" sz="1600" b="1" spc="-5" dirty="0">
                <a:solidFill>
                  <a:srgbClr val="003300"/>
                </a:solidFill>
                <a:cs typeface="Palladio Uralic"/>
              </a:rPr>
              <a:t>systematically lay down</a:t>
            </a:r>
            <a:r>
              <a:rPr lang="en-US" sz="1600" spc="-5" dirty="0">
                <a:solidFill>
                  <a:srgbClr val="005386"/>
                </a:solidFill>
                <a:cs typeface="Palladio Uralic"/>
              </a:rPr>
              <a:t> the separated  onions </a:t>
            </a:r>
            <a:r>
              <a:rPr lang="en-US" sz="1600" dirty="0">
                <a:solidFill>
                  <a:srgbClr val="005386"/>
                </a:solidFill>
                <a:cs typeface="Palladio Uralic"/>
              </a:rPr>
              <a:t>and</a:t>
            </a:r>
            <a:r>
              <a:rPr lang="en-US" sz="1600" spc="15" dirty="0">
                <a:solidFill>
                  <a:srgbClr val="005386"/>
                </a:solidFill>
                <a:cs typeface="Palladio Uralic"/>
              </a:rPr>
              <a:t> </a:t>
            </a:r>
            <a:r>
              <a:rPr lang="en-US" sz="1600" spc="-5" dirty="0">
                <a:solidFill>
                  <a:srgbClr val="005386"/>
                </a:solidFill>
                <a:cs typeface="Palladio Uralic"/>
              </a:rPr>
              <a:t>leaves.</a:t>
            </a:r>
            <a:endParaRPr lang="en-US" sz="1600" dirty="0">
              <a:solidFill>
                <a:srgbClr val="005386"/>
              </a:solidFill>
              <a:cs typeface="Palladio Uralic"/>
            </a:endParaRPr>
          </a:p>
          <a:p>
            <a:pPr marL="299085" marR="5080" indent="-287020" algn="just">
              <a:lnSpc>
                <a:spcPct val="100000"/>
              </a:lnSpc>
              <a:buFont typeface="Wingdings"/>
              <a:buChar char=""/>
              <a:tabLst>
                <a:tab pos="299720" algn="l"/>
              </a:tabLst>
            </a:pPr>
            <a:r>
              <a:rPr lang="en-US" sz="1600" spc="-5" dirty="0">
                <a:solidFill>
                  <a:srgbClr val="005386"/>
                </a:solidFill>
                <a:cs typeface="Palladio Uralic"/>
              </a:rPr>
              <a:t>Single machine </a:t>
            </a:r>
            <a:r>
              <a:rPr lang="en-US" sz="1600" dirty="0">
                <a:solidFill>
                  <a:srgbClr val="005386"/>
                </a:solidFill>
                <a:cs typeface="Palladio Uralic"/>
              </a:rPr>
              <a:t>which can </a:t>
            </a:r>
            <a:r>
              <a:rPr lang="en-US" sz="1600" spc="-5" dirty="0">
                <a:solidFill>
                  <a:srgbClr val="005386"/>
                </a:solidFill>
                <a:cs typeface="Palladio Uralic"/>
              </a:rPr>
              <a:t>independently </a:t>
            </a:r>
            <a:r>
              <a:rPr lang="en-US" sz="1600" dirty="0">
                <a:solidFill>
                  <a:srgbClr val="005386"/>
                </a:solidFill>
                <a:cs typeface="Palladio Uralic"/>
              </a:rPr>
              <a:t>and </a:t>
            </a:r>
            <a:r>
              <a:rPr lang="en-US" sz="1600" spc="-5" dirty="0">
                <a:solidFill>
                  <a:srgbClr val="005386"/>
                </a:solidFill>
                <a:cs typeface="Palladio Uralic"/>
              </a:rPr>
              <a:t>separately carry </a:t>
            </a:r>
            <a:r>
              <a:rPr lang="en-US" sz="1600" dirty="0">
                <a:solidFill>
                  <a:srgbClr val="005386"/>
                </a:solidFill>
                <a:cs typeface="Palladio Uralic"/>
              </a:rPr>
              <a:t>out </a:t>
            </a:r>
            <a:r>
              <a:rPr lang="en-US" sz="1600" spc="-5" dirty="0">
                <a:solidFill>
                  <a:srgbClr val="005386"/>
                </a:solidFill>
                <a:cs typeface="Palladio Uralic"/>
              </a:rPr>
              <a:t>the </a:t>
            </a:r>
            <a:r>
              <a:rPr lang="en-US" sz="1600" spc="-10" dirty="0">
                <a:solidFill>
                  <a:srgbClr val="005386"/>
                </a:solidFill>
                <a:cs typeface="Palladio Uralic"/>
              </a:rPr>
              <a:t>harvesting  </a:t>
            </a:r>
            <a:r>
              <a:rPr lang="en-US" sz="1600" spc="-5" dirty="0">
                <a:solidFill>
                  <a:srgbClr val="005386"/>
                </a:solidFill>
                <a:cs typeface="Palladio Uralic"/>
              </a:rPr>
              <a:t>of </a:t>
            </a:r>
            <a:r>
              <a:rPr lang="en-US" sz="1600" dirty="0">
                <a:solidFill>
                  <a:srgbClr val="005386"/>
                </a:solidFill>
                <a:cs typeface="Palladio Uralic"/>
              </a:rPr>
              <a:t>onions and </a:t>
            </a:r>
            <a:r>
              <a:rPr lang="en-US" sz="1600" spc="-5" dirty="0">
                <a:solidFill>
                  <a:srgbClr val="005386"/>
                </a:solidFill>
                <a:cs typeface="Palladio Uralic"/>
              </a:rPr>
              <a:t>cutting of </a:t>
            </a:r>
            <a:r>
              <a:rPr lang="en-US" sz="1600" spc="-10" dirty="0">
                <a:solidFill>
                  <a:srgbClr val="005386"/>
                </a:solidFill>
                <a:cs typeface="Palladio Uralic"/>
              </a:rPr>
              <a:t>leaves </a:t>
            </a:r>
            <a:r>
              <a:rPr lang="en-US" sz="1600" dirty="0">
                <a:solidFill>
                  <a:srgbClr val="005386"/>
                </a:solidFill>
                <a:cs typeface="Palladio Uralic"/>
              </a:rPr>
              <a:t>which </a:t>
            </a:r>
            <a:r>
              <a:rPr lang="en-US" sz="1600" b="1" dirty="0">
                <a:solidFill>
                  <a:srgbClr val="003300"/>
                </a:solidFill>
                <a:cs typeface="Palladio Uralic"/>
              </a:rPr>
              <a:t>incorporates a provision for Curing </a:t>
            </a:r>
            <a:r>
              <a:rPr lang="en-US" sz="1600" b="1" spc="-5" dirty="0">
                <a:solidFill>
                  <a:srgbClr val="003300"/>
                </a:solidFill>
                <a:cs typeface="Palladio Uralic"/>
              </a:rPr>
              <a:t>of  </a:t>
            </a:r>
            <a:r>
              <a:rPr lang="en-US" sz="1600" b="1" dirty="0">
                <a:solidFill>
                  <a:srgbClr val="003300"/>
                </a:solidFill>
                <a:cs typeface="Palladio Uralic"/>
              </a:rPr>
              <a:t>onions</a:t>
            </a:r>
            <a:r>
              <a:rPr lang="en-US" sz="1600" dirty="0">
                <a:solidFill>
                  <a:srgbClr val="005386"/>
                </a:solidFill>
                <a:cs typeface="Palladio Uralic"/>
              </a:rPr>
              <a:t>.</a:t>
            </a:r>
          </a:p>
          <a:p>
            <a:pPr marL="299085" indent="-287020" algn="just">
              <a:lnSpc>
                <a:spcPct val="100000"/>
              </a:lnSpc>
              <a:buFont typeface="Wingdings"/>
              <a:buChar char=""/>
              <a:tabLst>
                <a:tab pos="299720" algn="l"/>
              </a:tabLst>
            </a:pPr>
            <a:r>
              <a:rPr lang="en-US" sz="1600" spc="-5" dirty="0">
                <a:solidFill>
                  <a:srgbClr val="005386"/>
                </a:solidFill>
                <a:cs typeface="Palladio Uralic"/>
              </a:rPr>
              <a:t>The product </a:t>
            </a:r>
            <a:r>
              <a:rPr lang="en-US" sz="1600" dirty="0">
                <a:solidFill>
                  <a:srgbClr val="005386"/>
                </a:solidFill>
                <a:cs typeface="Palladio Uralic"/>
              </a:rPr>
              <a:t>incorporates </a:t>
            </a:r>
            <a:r>
              <a:rPr lang="en-US" sz="1600" spc="-5" dirty="0">
                <a:solidFill>
                  <a:srgbClr val="005386"/>
                </a:solidFill>
                <a:cs typeface="Palladio Uralic"/>
              </a:rPr>
              <a:t>an </a:t>
            </a:r>
            <a:r>
              <a:rPr lang="en-US" sz="1600" b="1" dirty="0">
                <a:solidFill>
                  <a:srgbClr val="003300"/>
                </a:solidFill>
                <a:cs typeface="Palladio Uralic"/>
              </a:rPr>
              <a:t>efficient </a:t>
            </a:r>
            <a:r>
              <a:rPr lang="en-US" sz="1600" b="1" spc="-20" dirty="0">
                <a:solidFill>
                  <a:srgbClr val="003300"/>
                </a:solidFill>
                <a:cs typeface="Palladio Uralic"/>
              </a:rPr>
              <a:t>way</a:t>
            </a:r>
            <a:r>
              <a:rPr lang="en-US" sz="1600" spc="-20" dirty="0">
                <a:solidFill>
                  <a:srgbClr val="003300"/>
                </a:solidFill>
                <a:cs typeface="Palladio Uralic"/>
              </a:rPr>
              <a:t> </a:t>
            </a:r>
            <a:r>
              <a:rPr lang="en-US" sz="1600" spc="-5" dirty="0">
                <a:solidFill>
                  <a:srgbClr val="005386"/>
                </a:solidFill>
                <a:cs typeface="Palladio Uralic"/>
              </a:rPr>
              <a:t>for the </a:t>
            </a:r>
            <a:r>
              <a:rPr lang="en-US" sz="1600" dirty="0">
                <a:solidFill>
                  <a:srgbClr val="005386"/>
                </a:solidFill>
                <a:cs typeface="Palladio Uralic"/>
              </a:rPr>
              <a:t>disposal of </a:t>
            </a:r>
            <a:r>
              <a:rPr lang="en-US" sz="1600" b="1" spc="-5" dirty="0">
                <a:solidFill>
                  <a:srgbClr val="003300"/>
                </a:solidFill>
                <a:cs typeface="Palladio Uralic"/>
              </a:rPr>
              <a:t>big lumps </a:t>
            </a:r>
            <a:r>
              <a:rPr lang="en-US" sz="1600" b="1" dirty="0">
                <a:solidFill>
                  <a:srgbClr val="003300"/>
                </a:solidFill>
                <a:cs typeface="Palladio Uralic"/>
              </a:rPr>
              <a:t>of</a:t>
            </a:r>
            <a:r>
              <a:rPr lang="en-US" sz="1600" b="1" spc="70" dirty="0">
                <a:solidFill>
                  <a:srgbClr val="003300"/>
                </a:solidFill>
                <a:cs typeface="Palladio Uralic"/>
              </a:rPr>
              <a:t> </a:t>
            </a:r>
            <a:r>
              <a:rPr lang="en-US" sz="1600" b="1" dirty="0">
                <a:solidFill>
                  <a:srgbClr val="003300"/>
                </a:solidFill>
                <a:cs typeface="Palladio Uralic"/>
              </a:rPr>
              <a:t>soil</a:t>
            </a:r>
            <a:r>
              <a:rPr lang="en-US" sz="1600" dirty="0">
                <a:solidFill>
                  <a:srgbClr val="005386"/>
                </a:solidFill>
                <a:cs typeface="Palladio Uralic"/>
              </a:rPr>
              <a:t>.</a:t>
            </a:r>
          </a:p>
          <a:p>
            <a:endParaRPr lang="en-IN" dirty="0"/>
          </a:p>
        </p:txBody>
      </p:sp>
      <p:pic>
        <p:nvPicPr>
          <p:cNvPr id="9" name="Picture 8">
            <a:extLst>
              <a:ext uri="{FF2B5EF4-FFF2-40B4-BE49-F238E27FC236}">
                <a16:creationId xmlns:a16="http://schemas.microsoft.com/office/drawing/2014/main" id="{3D75FA37-1FDF-4B93-94FD-342D6EA994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75380" y="2621030"/>
            <a:ext cx="1856937" cy="1497457"/>
          </a:xfrm>
          <a:prstGeom prst="rect">
            <a:avLst/>
          </a:prstGeom>
        </p:spPr>
      </p:pic>
      <p:pic>
        <p:nvPicPr>
          <p:cNvPr id="11" name="Picture 10">
            <a:extLst>
              <a:ext uri="{FF2B5EF4-FFF2-40B4-BE49-F238E27FC236}">
                <a16:creationId xmlns:a16="http://schemas.microsoft.com/office/drawing/2014/main" id="{716EBD57-D155-47F4-9C69-4DB81DC365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5814" y="2615292"/>
            <a:ext cx="1765182" cy="1555335"/>
          </a:xfrm>
          <a:prstGeom prst="rect">
            <a:avLst/>
          </a:prstGeom>
        </p:spPr>
      </p:pic>
      <p:pic>
        <p:nvPicPr>
          <p:cNvPr id="13" name="Picture 12">
            <a:extLst>
              <a:ext uri="{FF2B5EF4-FFF2-40B4-BE49-F238E27FC236}">
                <a16:creationId xmlns:a16="http://schemas.microsoft.com/office/drawing/2014/main" id="{396FFFF2-75C8-40A8-8863-C2125A0A4C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3032" y="1025013"/>
            <a:ext cx="2138571" cy="1424410"/>
          </a:xfrm>
          <a:prstGeom prst="rect">
            <a:avLst/>
          </a:prstGeom>
        </p:spPr>
      </p:pic>
    </p:spTree>
    <p:extLst>
      <p:ext uri="{BB962C8B-B14F-4D97-AF65-F5344CB8AC3E}">
        <p14:creationId xmlns:p14="http://schemas.microsoft.com/office/powerpoint/2010/main" val="598014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03DBBA-F096-4A35-9984-B5553EAD363A}"/>
              </a:ext>
            </a:extLst>
          </p:cNvPr>
          <p:cNvSpPr txBox="1"/>
          <p:nvPr/>
        </p:nvSpPr>
        <p:spPr>
          <a:xfrm>
            <a:off x="0" y="232592"/>
            <a:ext cx="9144000" cy="353943"/>
          </a:xfrm>
          <a:prstGeom prst="rect">
            <a:avLst/>
          </a:prstGeom>
          <a:noFill/>
        </p:spPr>
        <p:txBody>
          <a:bodyPr wrap="square" rtlCol="0">
            <a:spAutoFit/>
          </a:bodyPr>
          <a:lstStyle/>
          <a:p>
            <a:pPr algn="ctr"/>
            <a:r>
              <a:rPr lang="en-US" b="1" dirty="0"/>
              <a:t>DRAWBACKS OF THE PRODUCT / OPTIMIZATION POSSIBLE</a:t>
            </a:r>
            <a:endParaRPr lang="en-IN" b="1" dirty="0"/>
          </a:p>
        </p:txBody>
      </p:sp>
      <p:sp>
        <p:nvSpPr>
          <p:cNvPr id="4" name="TextBox 3">
            <a:extLst>
              <a:ext uri="{FF2B5EF4-FFF2-40B4-BE49-F238E27FC236}">
                <a16:creationId xmlns:a16="http://schemas.microsoft.com/office/drawing/2014/main" id="{E84712BC-F905-4FC5-8153-E4B1860EEC6B}"/>
              </a:ext>
            </a:extLst>
          </p:cNvPr>
          <p:cNvSpPr txBox="1"/>
          <p:nvPr/>
        </p:nvSpPr>
        <p:spPr>
          <a:xfrm>
            <a:off x="351692" y="717452"/>
            <a:ext cx="4142935" cy="4016484"/>
          </a:xfrm>
          <a:prstGeom prst="rect">
            <a:avLst/>
          </a:prstGeom>
          <a:noFill/>
        </p:spPr>
        <p:txBody>
          <a:bodyPr wrap="square" rtlCol="0">
            <a:spAutoFit/>
          </a:bodyPr>
          <a:lstStyle/>
          <a:p>
            <a:pPr marL="285750" indent="-285750">
              <a:buFont typeface="Wingdings" panose="05000000000000000000" pitchFamily="2" charset="2"/>
              <a:buChar char="Ø"/>
            </a:pPr>
            <a:r>
              <a:rPr lang="en-US" dirty="0"/>
              <a:t>At times, due to less vibration the lumps of soil may not break into very fine particles and may not separate through the pores of the Separator.</a:t>
            </a:r>
          </a:p>
          <a:p>
            <a:pPr marL="285750" indent="-285750">
              <a:buFont typeface="Wingdings" panose="05000000000000000000" pitchFamily="2" charset="2"/>
              <a:buChar char="Ø"/>
            </a:pPr>
            <a:r>
              <a:rPr lang="en-US" dirty="0"/>
              <a:t>Inclusion of Provision of a Sorting machine for the onions can be possible.</a:t>
            </a:r>
          </a:p>
          <a:p>
            <a:pPr marL="285750" indent="-285750">
              <a:buFont typeface="Wingdings" panose="05000000000000000000" pitchFamily="2" charset="2"/>
              <a:buChar char="Ø"/>
            </a:pPr>
            <a:r>
              <a:rPr lang="en-US" dirty="0"/>
              <a:t>In the Second stage, i.e. the cutting of leaves, the onions need to go through the entire process again which can be avoided.</a:t>
            </a:r>
          </a:p>
          <a:p>
            <a:pPr marL="285750" indent="-285750">
              <a:buFont typeface="Wingdings" panose="05000000000000000000" pitchFamily="2" charset="2"/>
              <a:buChar char="Ø"/>
            </a:pPr>
            <a:r>
              <a:rPr lang="en-US" dirty="0"/>
              <a:t>At times, the onion may not change its orientation in a way that its leaves come out of the groove, which may result in some leaves not being cut, thus, reducing the efficiency.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B2C0DFDF-3AF4-489B-B822-F50F2E6B2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183" y="944625"/>
            <a:ext cx="3373671" cy="3254249"/>
          </a:xfrm>
          <a:prstGeom prst="rect">
            <a:avLst/>
          </a:prstGeom>
        </p:spPr>
      </p:pic>
    </p:spTree>
    <p:extLst>
      <p:ext uri="{BB962C8B-B14F-4D97-AF65-F5344CB8AC3E}">
        <p14:creationId xmlns:p14="http://schemas.microsoft.com/office/powerpoint/2010/main" val="3091431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5BDB3F-4C96-4733-BF4A-2FB6F69A99A8}"/>
              </a:ext>
            </a:extLst>
          </p:cNvPr>
          <p:cNvSpPr txBox="1"/>
          <p:nvPr/>
        </p:nvSpPr>
        <p:spPr>
          <a:xfrm>
            <a:off x="0" y="91441"/>
            <a:ext cx="9144000" cy="615553"/>
          </a:xfrm>
          <a:prstGeom prst="rect">
            <a:avLst/>
          </a:prstGeom>
          <a:noFill/>
        </p:spPr>
        <p:txBody>
          <a:bodyPr wrap="square" rtlCol="0">
            <a:spAutoFit/>
          </a:bodyPr>
          <a:lstStyle/>
          <a:p>
            <a:pPr algn="ctr"/>
            <a:r>
              <a:rPr lang="en-IN" dirty="0"/>
              <a:t>Design Report</a:t>
            </a:r>
          </a:p>
          <a:p>
            <a:pPr algn="ctr"/>
            <a:r>
              <a:rPr lang="en-IN" dirty="0"/>
              <a:t>(Calculations per Acre of Land)</a:t>
            </a:r>
          </a:p>
        </p:txBody>
      </p:sp>
      <p:graphicFrame>
        <p:nvGraphicFramePr>
          <p:cNvPr id="5" name="Table 5">
            <a:extLst>
              <a:ext uri="{FF2B5EF4-FFF2-40B4-BE49-F238E27FC236}">
                <a16:creationId xmlns:a16="http://schemas.microsoft.com/office/drawing/2014/main" id="{582E7A3A-F115-499A-B9AE-5D148FAA16B2}"/>
              </a:ext>
            </a:extLst>
          </p:cNvPr>
          <p:cNvGraphicFramePr>
            <a:graphicFrameLocks noGrp="1"/>
          </p:cNvGraphicFramePr>
          <p:nvPr>
            <p:extLst>
              <p:ext uri="{D42A27DB-BD31-4B8C-83A1-F6EECF244321}">
                <p14:modId xmlns:p14="http://schemas.microsoft.com/office/powerpoint/2010/main" val="3248807724"/>
              </p:ext>
            </p:extLst>
          </p:nvPr>
        </p:nvGraphicFramePr>
        <p:xfrm>
          <a:off x="852436" y="790053"/>
          <a:ext cx="7439128" cy="3563393"/>
        </p:xfrm>
        <a:graphic>
          <a:graphicData uri="http://schemas.openxmlformats.org/drawingml/2006/table">
            <a:tbl>
              <a:tblPr firstRow="1" bandRow="1">
                <a:tableStyleId>{5C22544A-7EE6-4342-B048-85BDC9FD1C3A}</a:tableStyleId>
              </a:tblPr>
              <a:tblGrid>
                <a:gridCol w="4094150">
                  <a:extLst>
                    <a:ext uri="{9D8B030D-6E8A-4147-A177-3AD203B41FA5}">
                      <a16:colId xmlns:a16="http://schemas.microsoft.com/office/drawing/2014/main" val="768385665"/>
                    </a:ext>
                  </a:extLst>
                </a:gridCol>
                <a:gridCol w="1672489">
                  <a:extLst>
                    <a:ext uri="{9D8B030D-6E8A-4147-A177-3AD203B41FA5}">
                      <a16:colId xmlns:a16="http://schemas.microsoft.com/office/drawing/2014/main" val="4075317669"/>
                    </a:ext>
                  </a:extLst>
                </a:gridCol>
                <a:gridCol w="1672489">
                  <a:extLst>
                    <a:ext uri="{9D8B030D-6E8A-4147-A177-3AD203B41FA5}">
                      <a16:colId xmlns:a16="http://schemas.microsoft.com/office/drawing/2014/main" val="1127521641"/>
                    </a:ext>
                  </a:extLst>
                </a:gridCol>
              </a:tblGrid>
              <a:tr h="285128">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713306434"/>
                  </a:ext>
                </a:extLst>
              </a:tr>
              <a:tr h="561473">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Rate of work done on the belt </a:t>
                      </a:r>
                      <a:endParaRPr lang="en-IN" sz="1000" dirty="0"/>
                    </a:p>
                  </a:txBody>
                  <a:tcPr/>
                </a:tc>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r>
                        <a:rPr lang="en-IN" sz="10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1</a:t>
                      </a:r>
                      <a:endParaRPr lang="en-IN" sz="1000" dirty="0"/>
                    </a:p>
                  </a:txBody>
                  <a:tcPr/>
                </a:tc>
                <a:tc>
                  <a:txBody>
                    <a:bodyPr/>
                    <a:lstStyle/>
                    <a:p>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10.639 kW</a:t>
                      </a:r>
                      <a:endParaRPr lang="en-IN" sz="1000" dirty="0"/>
                    </a:p>
                  </a:txBody>
                  <a:tcPr/>
                </a:tc>
                <a:extLst>
                  <a:ext uri="{0D108BD9-81ED-4DB2-BD59-A6C34878D82A}">
                    <a16:rowId xmlns:a16="http://schemas.microsoft.com/office/drawing/2014/main" val="3889208518"/>
                  </a:ext>
                </a:extLst>
              </a:tr>
              <a:tr h="561473">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Max. Power reqd. for cutting </a:t>
                      </a:r>
                      <a:endParaRPr lang="en-IN" sz="1000" dirty="0"/>
                    </a:p>
                  </a:txBody>
                  <a:tcPr/>
                </a:tc>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r>
                        <a:rPr lang="en-IN" sz="10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2</a:t>
                      </a:r>
                      <a:endParaRPr lang="en-IN" sz="10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48.467kW</a:t>
                      </a:r>
                    </a:p>
                    <a:p>
                      <a:endParaRPr lang="en-IN" sz="1000" dirty="0"/>
                    </a:p>
                  </a:txBody>
                  <a:tcPr/>
                </a:tc>
                <a:extLst>
                  <a:ext uri="{0D108BD9-81ED-4DB2-BD59-A6C34878D82A}">
                    <a16:rowId xmlns:a16="http://schemas.microsoft.com/office/drawing/2014/main" val="2665165142"/>
                  </a:ext>
                </a:extLst>
              </a:tr>
              <a:tr h="436701">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005386"/>
                          </a:solidFill>
                          <a:effectLst/>
                          <a:latin typeface="Adobe Heiti Std R" panose="020B0400000000000000" pitchFamily="34" charset="-128"/>
                          <a:ea typeface="Adobe Heiti Std R" panose="020B0400000000000000" pitchFamily="34" charset="-128"/>
                          <a:cs typeface="Cambria Math" panose="02040503050406030204" pitchFamily="18" charset="0"/>
                        </a:rPr>
                        <a:t>Total Power required </a:t>
                      </a:r>
                      <a:endParaRPr lang="en-IN" sz="1000" dirty="0"/>
                    </a:p>
                  </a:txBody>
                  <a:tcPr/>
                </a:tc>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P</a:t>
                      </a:r>
                      <a:endParaRPr lang="en-IN" sz="10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222222"/>
                          </a:solidFill>
                          <a:effectLst/>
                          <a:latin typeface="Adobe Heiti Std R" panose="020B0400000000000000" pitchFamily="34" charset="-128"/>
                          <a:ea typeface="Adobe Heiti Std R" panose="020B0400000000000000" pitchFamily="34" charset="-128"/>
                          <a:cs typeface="Cambria Math" panose="02040503050406030204" pitchFamily="18" charset="0"/>
                        </a:rPr>
                        <a:t>69.745kW</a:t>
                      </a:r>
                    </a:p>
                    <a:p>
                      <a:endParaRPr lang="en-IN" sz="1000" dirty="0"/>
                    </a:p>
                  </a:txBody>
                  <a:tcPr/>
                </a:tc>
                <a:extLst>
                  <a:ext uri="{0D108BD9-81ED-4DB2-BD59-A6C34878D82A}">
                    <a16:rowId xmlns:a16="http://schemas.microsoft.com/office/drawing/2014/main" val="926816335"/>
                  </a:ext>
                </a:extLst>
              </a:tr>
              <a:tr h="571870">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005386"/>
                          </a:solidFill>
                          <a:effectLst/>
                          <a:latin typeface="Adobe Heiti Std R" panose="020B0400000000000000" pitchFamily="34" charset="-128"/>
                          <a:ea typeface="Adobe Heiti Std R" panose="020B0400000000000000" pitchFamily="34" charset="-128"/>
                          <a:cs typeface="Cambria Math" panose="02040503050406030204" pitchFamily="18" charset="0"/>
                        </a:rPr>
                        <a:t>Mass of fuel required </a:t>
                      </a:r>
                      <a:endParaRPr lang="en-IN" sz="1000" dirty="0"/>
                    </a:p>
                  </a:txBody>
                  <a:tcPr/>
                </a:tc>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ṁ</a:t>
                      </a:r>
                      <a:r>
                        <a:rPr lang="en-IN" sz="1000" baseline="-25000" dirty="0">
                          <a:solidFill>
                            <a:srgbClr val="005386"/>
                          </a:solidFill>
                          <a:effectLst/>
                          <a:latin typeface="Adobe Heiti Std R" panose="020B0400000000000000" pitchFamily="34" charset="-128"/>
                          <a:ea typeface="Adobe Heiti Std R" panose="020B0400000000000000" pitchFamily="34" charset="-128"/>
                          <a:cs typeface="Times New Roman" panose="02020603050405020304" pitchFamily="18" charset="0"/>
                        </a:rPr>
                        <a:t>f</a:t>
                      </a:r>
                      <a:endParaRPr lang="en-IN" sz="10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0.00051kg/s = 0.3 kg/min</a:t>
                      </a:r>
                    </a:p>
                    <a:p>
                      <a:endParaRPr lang="en-IN" sz="1000" dirty="0"/>
                    </a:p>
                  </a:txBody>
                  <a:tcPr/>
                </a:tc>
                <a:extLst>
                  <a:ext uri="{0D108BD9-81ED-4DB2-BD59-A6C34878D82A}">
                    <a16:rowId xmlns:a16="http://schemas.microsoft.com/office/drawing/2014/main" val="3135094108"/>
                  </a:ext>
                </a:extLst>
              </a:tr>
              <a:tr h="436701">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Total Fuel required </a:t>
                      </a:r>
                      <a:endParaRPr lang="en-IN" sz="1000" dirty="0"/>
                    </a:p>
                  </a:txBody>
                  <a:tcPr/>
                </a:tc>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M</a:t>
                      </a:r>
                      <a:r>
                        <a:rPr lang="en-IN" sz="1000" baseline="-25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f</a:t>
                      </a:r>
                      <a:endParaRPr lang="en-IN" sz="1000" dirty="0"/>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7.5kg</a:t>
                      </a:r>
                    </a:p>
                  </a:txBody>
                  <a:tcPr/>
                </a:tc>
                <a:extLst>
                  <a:ext uri="{0D108BD9-81ED-4DB2-BD59-A6C34878D82A}">
                    <a16:rowId xmlns:a16="http://schemas.microsoft.com/office/drawing/2014/main" val="3669094069"/>
                  </a:ext>
                </a:extLst>
              </a:tr>
              <a:tr h="395111">
                <a:tc>
                  <a:txBody>
                    <a:bodyPr/>
                    <a:lstStyle/>
                    <a:p>
                      <a:r>
                        <a:rPr lang="en-IN" sz="1000" dirty="0">
                          <a:solidFill>
                            <a:srgbClr val="005386"/>
                          </a:solidFill>
                          <a:effectLst/>
                          <a:latin typeface="Adobe Heiti Std R" panose="020B0400000000000000" pitchFamily="34" charset="-128"/>
                          <a:ea typeface="Adobe Heiti Std R" panose="020B0400000000000000" pitchFamily="34" charset="-128"/>
                          <a:cs typeface="Arial" panose="020B0604020202020204" pitchFamily="34" charset="0"/>
                        </a:rPr>
                        <a:t>Total Volume of Fuel required </a:t>
                      </a:r>
                      <a:endParaRPr lang="en-IN" sz="1000" dirty="0"/>
                    </a:p>
                  </a:txBody>
                  <a:tcPr/>
                </a:tc>
                <a:tc>
                  <a:txBody>
                    <a:bodyPr/>
                    <a:lstStyle/>
                    <a:p>
                      <a:r>
                        <a:rPr lang="en-IN" sz="1000" kern="1200" dirty="0">
                          <a:solidFill>
                            <a:schemeClr val="dk1"/>
                          </a:solidFill>
                          <a:effectLst/>
                          <a:latin typeface="+mn-lt"/>
                          <a:ea typeface="+mn-ea"/>
                          <a:cs typeface="+mn-cs"/>
                        </a:rPr>
                        <a:t>V</a:t>
                      </a:r>
                      <a:r>
                        <a:rPr lang="en-IN" sz="1000" kern="1200" baseline="-25000" dirty="0">
                          <a:solidFill>
                            <a:schemeClr val="dk1"/>
                          </a:solidFill>
                          <a:effectLst/>
                          <a:latin typeface="+mn-lt"/>
                          <a:ea typeface="+mn-ea"/>
                          <a:cs typeface="+mn-cs"/>
                        </a:rPr>
                        <a:t>f</a:t>
                      </a:r>
                      <a:endParaRPr lang="en-IN" sz="1000" dirty="0"/>
                    </a:p>
                  </a:txBody>
                  <a:tcPr/>
                </a:tc>
                <a:tc>
                  <a:txBody>
                    <a:bodyPr/>
                    <a:lstStyle/>
                    <a:p>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9L</a:t>
                      </a:r>
                      <a:endParaRPr lang="en-IN" sz="1000" dirty="0"/>
                    </a:p>
                  </a:txBody>
                  <a:tcPr/>
                </a:tc>
                <a:extLst>
                  <a:ext uri="{0D108BD9-81ED-4DB2-BD59-A6C34878D82A}">
                    <a16:rowId xmlns:a16="http://schemas.microsoft.com/office/drawing/2014/main" val="2858501527"/>
                  </a:ext>
                </a:extLst>
              </a:tr>
              <a:tr h="249544">
                <a:tc>
                  <a:txBody>
                    <a:bodyPr/>
                    <a:lstStyle/>
                    <a:p>
                      <a:r>
                        <a:rPr lang="en-IN" sz="1000" dirty="0">
                          <a:latin typeface="Adobe Heiti Std R" panose="020B0400000000000000" pitchFamily="34" charset="-128"/>
                          <a:ea typeface="Adobe Heiti Std R" panose="020B0400000000000000" pitchFamily="34" charset="-128"/>
                        </a:rPr>
                        <a:t>Total Cost</a:t>
                      </a:r>
                    </a:p>
                  </a:txBody>
                  <a:tcPr/>
                </a:tc>
                <a:tc>
                  <a:txBody>
                    <a:bodyPr/>
                    <a:lstStyle/>
                    <a:p>
                      <a:r>
                        <a:rPr lang="en-IN" sz="1000" dirty="0"/>
                        <a:t>C</a:t>
                      </a:r>
                    </a:p>
                  </a:txBody>
                  <a:tcPr/>
                </a:tc>
                <a:tc>
                  <a:txBody>
                    <a:bodyPr/>
                    <a:lstStyle/>
                    <a:p>
                      <a:pPr marL="0" marR="0" lvl="0" indent="0" algn="l" defTabSz="879152" rtl="0" eaLnBrk="1" fontAlgn="auto" latinLnBrk="0" hangingPunct="1">
                        <a:lnSpc>
                          <a:spcPct val="100000"/>
                        </a:lnSpc>
                        <a:spcBef>
                          <a:spcPts val="0"/>
                        </a:spcBef>
                        <a:spcAft>
                          <a:spcPts val="0"/>
                        </a:spcAft>
                        <a:buClrTx/>
                        <a:buSzTx/>
                        <a:buFontTx/>
                        <a:buNone/>
                        <a:tabLst/>
                        <a:defRPr/>
                      </a:pPr>
                      <a:r>
                        <a:rPr lang="en-IN" sz="1000" b="0" i="0" kern="1200" dirty="0">
                          <a:solidFill>
                            <a:srgbClr val="003300"/>
                          </a:solidFill>
                          <a:effectLst/>
                          <a:latin typeface="+mn-lt"/>
                          <a:ea typeface="+mn-ea"/>
                          <a:cs typeface="+mn-cs"/>
                        </a:rPr>
                        <a:t>₹</a:t>
                      </a:r>
                      <a:r>
                        <a:rPr lang="en-IN" sz="1000" b="0" i="0" kern="12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720</a:t>
                      </a:r>
                      <a:r>
                        <a:rPr lang="en-IN" sz="1000" dirty="0">
                          <a:solidFill>
                            <a:srgbClr val="222222"/>
                          </a:solidFill>
                          <a:effectLst/>
                          <a:latin typeface="Adobe Heiti Std R" panose="020B0400000000000000" pitchFamily="34" charset="-128"/>
                          <a:ea typeface="Adobe Heiti Std R" panose="020B0400000000000000" pitchFamily="34" charset="-128"/>
                          <a:cs typeface="Arial" panose="020B0604020202020204" pitchFamily="34" charset="0"/>
                        </a:rPr>
                        <a:t>/-</a:t>
                      </a:r>
                      <a:endParaRPr lang="en-IN" sz="1000" dirty="0"/>
                    </a:p>
                  </a:txBody>
                  <a:tcPr/>
                </a:tc>
                <a:extLst>
                  <a:ext uri="{0D108BD9-81ED-4DB2-BD59-A6C34878D82A}">
                    <a16:rowId xmlns:a16="http://schemas.microsoft.com/office/drawing/2014/main" val="3176176845"/>
                  </a:ext>
                </a:extLst>
              </a:tr>
            </a:tbl>
          </a:graphicData>
        </a:graphic>
      </p:graphicFrame>
    </p:spTree>
    <p:extLst>
      <p:ext uri="{BB962C8B-B14F-4D97-AF65-F5344CB8AC3E}">
        <p14:creationId xmlns:p14="http://schemas.microsoft.com/office/powerpoint/2010/main" val="187870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2CC7CD-870B-4434-9876-E0603760AC7C}"/>
              </a:ext>
            </a:extLst>
          </p:cNvPr>
          <p:cNvSpPr txBox="1"/>
          <p:nvPr/>
        </p:nvSpPr>
        <p:spPr>
          <a:xfrm>
            <a:off x="0" y="178527"/>
            <a:ext cx="9144000" cy="353943"/>
          </a:xfrm>
          <a:prstGeom prst="rect">
            <a:avLst/>
          </a:prstGeom>
          <a:noFill/>
        </p:spPr>
        <p:txBody>
          <a:bodyPr wrap="square" rtlCol="0">
            <a:spAutoFit/>
          </a:bodyPr>
          <a:lstStyle/>
          <a:p>
            <a:pPr algn="ctr"/>
            <a:r>
              <a:rPr lang="en-IN" dirty="0"/>
              <a:t>Cost Report</a:t>
            </a:r>
          </a:p>
        </p:txBody>
      </p:sp>
      <p:pic>
        <p:nvPicPr>
          <p:cNvPr id="5" name="Picture 4">
            <a:extLst>
              <a:ext uri="{FF2B5EF4-FFF2-40B4-BE49-F238E27FC236}">
                <a16:creationId xmlns:a16="http://schemas.microsoft.com/office/drawing/2014/main" id="{0532C7F2-F57A-4A4B-BF50-35F2787D5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84" y="722868"/>
            <a:ext cx="8590383" cy="3784847"/>
          </a:xfrm>
          <a:prstGeom prst="rect">
            <a:avLst/>
          </a:prstGeom>
        </p:spPr>
      </p:pic>
    </p:spTree>
    <p:extLst>
      <p:ext uri="{BB962C8B-B14F-4D97-AF65-F5344CB8AC3E}">
        <p14:creationId xmlns:p14="http://schemas.microsoft.com/office/powerpoint/2010/main" val="181643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DC407-EE96-4A2C-8931-58BC90EE0880}"/>
              </a:ext>
            </a:extLst>
          </p:cNvPr>
          <p:cNvSpPr txBox="1"/>
          <p:nvPr/>
        </p:nvSpPr>
        <p:spPr>
          <a:xfrm>
            <a:off x="415637" y="396241"/>
            <a:ext cx="8312727" cy="353943"/>
          </a:xfrm>
          <a:prstGeom prst="rect">
            <a:avLst/>
          </a:prstGeom>
          <a:noFill/>
        </p:spPr>
        <p:txBody>
          <a:bodyPr wrap="square" rtlCol="0">
            <a:spAutoFit/>
          </a:bodyPr>
          <a:lstStyle/>
          <a:p>
            <a:pPr algn="ctr"/>
            <a:r>
              <a:rPr lang="en-IN" dirty="0"/>
              <a:t> Return On Investment Report</a:t>
            </a:r>
          </a:p>
        </p:txBody>
      </p:sp>
      <p:graphicFrame>
        <p:nvGraphicFramePr>
          <p:cNvPr id="7" name="Table 7">
            <a:extLst>
              <a:ext uri="{FF2B5EF4-FFF2-40B4-BE49-F238E27FC236}">
                <a16:creationId xmlns:a16="http://schemas.microsoft.com/office/drawing/2014/main" id="{91AC3647-6100-48C4-90A8-F38E72518A78}"/>
              </a:ext>
            </a:extLst>
          </p:cNvPr>
          <p:cNvGraphicFramePr>
            <a:graphicFrameLocks noGrp="1"/>
          </p:cNvGraphicFramePr>
          <p:nvPr>
            <p:extLst>
              <p:ext uri="{D42A27DB-BD31-4B8C-83A1-F6EECF244321}">
                <p14:modId xmlns:p14="http://schemas.microsoft.com/office/powerpoint/2010/main" val="1472841017"/>
              </p:ext>
            </p:extLst>
          </p:nvPr>
        </p:nvGraphicFramePr>
        <p:xfrm>
          <a:off x="1524000" y="1154430"/>
          <a:ext cx="6096000" cy="28346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738864684"/>
                    </a:ext>
                  </a:extLst>
                </a:gridCol>
                <a:gridCol w="3048000">
                  <a:extLst>
                    <a:ext uri="{9D8B030D-6E8A-4147-A177-3AD203B41FA5}">
                      <a16:colId xmlns:a16="http://schemas.microsoft.com/office/drawing/2014/main" val="853482742"/>
                    </a:ext>
                  </a:extLst>
                </a:gridCol>
              </a:tblGrid>
              <a:tr h="370840">
                <a:tc>
                  <a:txBody>
                    <a:bodyPr/>
                    <a:lstStyle/>
                    <a:p>
                      <a:endParaRPr lang="en-IN"/>
                    </a:p>
                  </a:txBody>
                  <a:tcPr/>
                </a:tc>
                <a:tc>
                  <a:txBody>
                    <a:bodyPr/>
                    <a:lstStyle/>
                    <a:p>
                      <a:endParaRPr lang="en-IN"/>
                    </a:p>
                  </a:txBody>
                  <a:tcPr/>
                </a:tc>
                <a:extLst>
                  <a:ext uri="{0D108BD9-81ED-4DB2-BD59-A6C34878D82A}">
                    <a16:rowId xmlns:a16="http://schemas.microsoft.com/office/drawing/2014/main" val="3202919840"/>
                  </a:ext>
                </a:extLst>
              </a:tr>
              <a:tr h="370840">
                <a:tc>
                  <a:txBody>
                    <a:bodyPr/>
                    <a:lstStyle/>
                    <a:p>
                      <a:r>
                        <a:rPr lang="en-IN" dirty="0"/>
                        <a:t>Profit earned by owner</a:t>
                      </a:r>
                    </a:p>
                  </a:txBody>
                  <a:tcPr/>
                </a:tc>
                <a:tc>
                  <a:txBody>
                    <a:bodyPr/>
                    <a:lstStyle/>
                    <a:p>
                      <a:r>
                        <a:rPr lang="en-IN" sz="1700" b="0" i="0" kern="1200" dirty="0">
                          <a:solidFill>
                            <a:srgbClr val="003300"/>
                          </a:solidFill>
                          <a:effectLst/>
                          <a:latin typeface="+mn-lt"/>
                          <a:ea typeface="+mn-ea"/>
                          <a:cs typeface="+mn-cs"/>
                        </a:rPr>
                        <a:t>₹</a:t>
                      </a:r>
                      <a:r>
                        <a:rPr lang="en-IN" dirty="0">
                          <a:solidFill>
                            <a:srgbClr val="003300"/>
                          </a:solidFill>
                        </a:rPr>
                        <a:t>2800/Acre</a:t>
                      </a:r>
                    </a:p>
                  </a:txBody>
                  <a:tcPr/>
                </a:tc>
                <a:extLst>
                  <a:ext uri="{0D108BD9-81ED-4DB2-BD59-A6C34878D82A}">
                    <a16:rowId xmlns:a16="http://schemas.microsoft.com/office/drawing/2014/main" val="1008144971"/>
                  </a:ext>
                </a:extLst>
              </a:tr>
              <a:tr h="370840">
                <a:tc>
                  <a:txBody>
                    <a:bodyPr/>
                    <a:lstStyle/>
                    <a:p>
                      <a:r>
                        <a:rPr lang="en-IN" dirty="0"/>
                        <a:t>Profit earned by owner in 10years</a:t>
                      </a:r>
                    </a:p>
                  </a:txBody>
                  <a:tcPr/>
                </a:tc>
                <a:tc>
                  <a:txBody>
                    <a:bodyPr/>
                    <a:lstStyle/>
                    <a:p>
                      <a:r>
                        <a:rPr lang="en-IN" sz="1700" b="0" i="0" kern="1200" dirty="0">
                          <a:solidFill>
                            <a:srgbClr val="003300"/>
                          </a:solidFill>
                          <a:effectLst/>
                          <a:latin typeface="+mn-lt"/>
                          <a:ea typeface="+mn-ea"/>
                          <a:cs typeface="+mn-cs"/>
                        </a:rPr>
                        <a:t>₹</a:t>
                      </a:r>
                      <a:r>
                        <a:rPr lang="en-IN" dirty="0">
                          <a:solidFill>
                            <a:srgbClr val="003300"/>
                          </a:solidFill>
                        </a:rPr>
                        <a:t>92.7lakhs</a:t>
                      </a:r>
                    </a:p>
                  </a:txBody>
                  <a:tcPr/>
                </a:tc>
                <a:extLst>
                  <a:ext uri="{0D108BD9-81ED-4DB2-BD59-A6C34878D82A}">
                    <a16:rowId xmlns:a16="http://schemas.microsoft.com/office/drawing/2014/main" val="429894183"/>
                  </a:ext>
                </a:extLst>
              </a:tr>
              <a:tr h="370840">
                <a:tc>
                  <a:txBody>
                    <a:bodyPr/>
                    <a:lstStyle/>
                    <a:p>
                      <a:r>
                        <a:rPr lang="en-IN" dirty="0"/>
                        <a:t>Maintenance cost</a:t>
                      </a:r>
                    </a:p>
                  </a:txBody>
                  <a:tcPr/>
                </a:tc>
                <a:tc>
                  <a:txBody>
                    <a:bodyPr/>
                    <a:lstStyle/>
                    <a:p>
                      <a:r>
                        <a:rPr lang="en-IN" sz="1700" b="0" i="0" kern="1200" dirty="0">
                          <a:solidFill>
                            <a:srgbClr val="003300"/>
                          </a:solidFill>
                          <a:effectLst/>
                          <a:latin typeface="+mn-lt"/>
                          <a:ea typeface="+mn-ea"/>
                          <a:cs typeface="+mn-cs"/>
                        </a:rPr>
                        <a:t>₹</a:t>
                      </a:r>
                      <a:r>
                        <a:rPr lang="en-IN" dirty="0">
                          <a:solidFill>
                            <a:srgbClr val="003300"/>
                          </a:solidFill>
                        </a:rPr>
                        <a:t>2.7Lakhs</a:t>
                      </a:r>
                    </a:p>
                  </a:txBody>
                  <a:tcPr/>
                </a:tc>
                <a:extLst>
                  <a:ext uri="{0D108BD9-81ED-4DB2-BD59-A6C34878D82A}">
                    <a16:rowId xmlns:a16="http://schemas.microsoft.com/office/drawing/2014/main" val="1167020139"/>
                  </a:ext>
                </a:extLst>
              </a:tr>
              <a:tr h="370840">
                <a:tc>
                  <a:txBody>
                    <a:bodyPr/>
                    <a:lstStyle/>
                    <a:p>
                      <a:r>
                        <a:rPr lang="en-IN" dirty="0"/>
                        <a:t>Net Profit earned by owner in 10years</a:t>
                      </a:r>
                    </a:p>
                  </a:txBody>
                  <a:tcPr/>
                </a:tc>
                <a:tc>
                  <a:txBody>
                    <a:bodyPr/>
                    <a:lstStyle/>
                    <a:p>
                      <a:r>
                        <a:rPr lang="en-IN" sz="1700" b="0" i="0" kern="1200" dirty="0">
                          <a:solidFill>
                            <a:srgbClr val="003300"/>
                          </a:solidFill>
                          <a:effectLst/>
                          <a:latin typeface="+mn-lt"/>
                          <a:ea typeface="+mn-ea"/>
                          <a:cs typeface="+mn-cs"/>
                        </a:rPr>
                        <a:t>₹</a:t>
                      </a:r>
                      <a:r>
                        <a:rPr lang="en-IN" dirty="0">
                          <a:solidFill>
                            <a:srgbClr val="003300"/>
                          </a:solidFill>
                        </a:rPr>
                        <a:t>90Lakhs</a:t>
                      </a:r>
                    </a:p>
                  </a:txBody>
                  <a:tcPr/>
                </a:tc>
                <a:extLst>
                  <a:ext uri="{0D108BD9-81ED-4DB2-BD59-A6C34878D82A}">
                    <a16:rowId xmlns:a16="http://schemas.microsoft.com/office/drawing/2014/main" val="806565790"/>
                  </a:ext>
                </a:extLst>
              </a:tr>
              <a:tr h="370840">
                <a:tc>
                  <a:txBody>
                    <a:bodyPr/>
                    <a:lstStyle/>
                    <a:p>
                      <a:r>
                        <a:rPr lang="en-IN" dirty="0"/>
                        <a:t>ROI </a:t>
                      </a:r>
                    </a:p>
                  </a:txBody>
                  <a:tcPr/>
                </a:tc>
                <a:tc>
                  <a:txBody>
                    <a:bodyPr/>
                    <a:lstStyle/>
                    <a:p>
                      <a:r>
                        <a:rPr lang="en-IN" dirty="0">
                          <a:solidFill>
                            <a:srgbClr val="003300"/>
                          </a:solidFill>
                        </a:rPr>
                        <a:t>8</a:t>
                      </a:r>
                    </a:p>
                  </a:txBody>
                  <a:tcPr/>
                </a:tc>
                <a:extLst>
                  <a:ext uri="{0D108BD9-81ED-4DB2-BD59-A6C34878D82A}">
                    <a16:rowId xmlns:a16="http://schemas.microsoft.com/office/drawing/2014/main" val="3449641864"/>
                  </a:ext>
                </a:extLst>
              </a:tr>
              <a:tr h="370840">
                <a:tc>
                  <a:txBody>
                    <a:bodyPr/>
                    <a:lstStyle/>
                    <a:p>
                      <a:r>
                        <a:rPr lang="en-IN" dirty="0"/>
                        <a:t>Profit earned by Farmer</a:t>
                      </a:r>
                    </a:p>
                  </a:txBody>
                  <a:tcPr/>
                </a:tc>
                <a:tc>
                  <a:txBody>
                    <a:bodyPr/>
                    <a:lstStyle/>
                    <a:p>
                      <a:r>
                        <a:rPr lang="en-IN" sz="1700" b="0" i="0" kern="1200" dirty="0">
                          <a:solidFill>
                            <a:srgbClr val="003300"/>
                          </a:solidFill>
                          <a:effectLst/>
                          <a:latin typeface="+mn-lt"/>
                          <a:ea typeface="+mn-ea"/>
                          <a:cs typeface="+mn-cs"/>
                        </a:rPr>
                        <a:t>₹</a:t>
                      </a:r>
                      <a:r>
                        <a:rPr lang="en-IN" dirty="0">
                          <a:solidFill>
                            <a:srgbClr val="003300"/>
                          </a:solidFill>
                        </a:rPr>
                        <a:t>4000/Acre</a:t>
                      </a:r>
                    </a:p>
                  </a:txBody>
                  <a:tcPr/>
                </a:tc>
                <a:extLst>
                  <a:ext uri="{0D108BD9-81ED-4DB2-BD59-A6C34878D82A}">
                    <a16:rowId xmlns:a16="http://schemas.microsoft.com/office/drawing/2014/main" val="1223485483"/>
                  </a:ext>
                </a:extLst>
              </a:tr>
            </a:tbl>
          </a:graphicData>
        </a:graphic>
      </p:graphicFrame>
    </p:spTree>
    <p:extLst>
      <p:ext uri="{BB962C8B-B14F-4D97-AF65-F5344CB8AC3E}">
        <p14:creationId xmlns:p14="http://schemas.microsoft.com/office/powerpoint/2010/main" val="762803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9D8A7B-2705-45EF-A1E2-5FAB2757140F}"/>
              </a:ext>
            </a:extLst>
          </p:cNvPr>
          <p:cNvSpPr txBox="1"/>
          <p:nvPr/>
        </p:nvSpPr>
        <p:spPr>
          <a:xfrm>
            <a:off x="0" y="339323"/>
            <a:ext cx="9144000" cy="353943"/>
          </a:xfrm>
          <a:prstGeom prst="rect">
            <a:avLst/>
          </a:prstGeom>
          <a:noFill/>
        </p:spPr>
        <p:txBody>
          <a:bodyPr wrap="square">
            <a:spAutoFit/>
          </a:bodyPr>
          <a:lstStyle/>
          <a:p>
            <a:pPr algn="ctr"/>
            <a:r>
              <a:rPr lang="en-IN" dirty="0"/>
              <a:t> References - </a:t>
            </a:r>
          </a:p>
        </p:txBody>
      </p:sp>
      <p:sp>
        <p:nvSpPr>
          <p:cNvPr id="4" name="TextBox 3">
            <a:extLst>
              <a:ext uri="{FF2B5EF4-FFF2-40B4-BE49-F238E27FC236}">
                <a16:creationId xmlns:a16="http://schemas.microsoft.com/office/drawing/2014/main" id="{3A4D0569-4E6B-42BB-94D5-26090AF26E68}"/>
              </a:ext>
            </a:extLst>
          </p:cNvPr>
          <p:cNvSpPr txBox="1"/>
          <p:nvPr/>
        </p:nvSpPr>
        <p:spPr>
          <a:xfrm>
            <a:off x="373225" y="1017478"/>
            <a:ext cx="8646367" cy="3108543"/>
          </a:xfrm>
          <a:prstGeom prst="rect">
            <a:avLst/>
          </a:prstGeom>
          <a:noFill/>
        </p:spPr>
        <p:txBody>
          <a:bodyPr wrap="square" rtlCol="0">
            <a:spAutoFit/>
          </a:bodyPr>
          <a:lstStyle/>
          <a:p>
            <a:r>
              <a:rPr lang="en-US" sz="1400" dirty="0">
                <a:solidFill>
                  <a:srgbClr val="003300"/>
                </a:solidFill>
                <a:latin typeface="Adobe Myungjo Std M" panose="02020600000000000000" pitchFamily="18" charset="-128"/>
                <a:ea typeface="Adobe Myungjo Std M" panose="02020600000000000000" pitchFamily="18" charset="-128"/>
              </a:rPr>
              <a:t>1 - </a:t>
            </a:r>
            <a:r>
              <a:rPr lang="en-US" sz="1400" b="0" i="0" dirty="0">
                <a:solidFill>
                  <a:srgbClr val="222222"/>
                </a:solidFill>
                <a:effectLst/>
                <a:latin typeface="Adobe Myungjo Std M" panose="02020600000000000000" pitchFamily="18" charset="-128"/>
                <a:ea typeface="Adobe Myungjo Std M" panose="02020600000000000000" pitchFamily="18" charset="-128"/>
              </a:rPr>
              <a:t>Chickering, Earnest E. "Harvester for onions and the like." U.S. Patent No. 2,531,379. 28 Nov. 1950. </a:t>
            </a:r>
          </a:p>
          <a:p>
            <a:r>
              <a:rPr lang="en-US" sz="1400" b="1" dirty="0">
                <a:solidFill>
                  <a:srgbClr val="003300"/>
                </a:solidFill>
                <a:latin typeface="Adobe Myungjo Std M" panose="02020600000000000000" pitchFamily="18" charset="-128"/>
                <a:ea typeface="Adobe Myungjo Std M" panose="02020600000000000000" pitchFamily="18" charset="-128"/>
                <a:cs typeface="Arial" panose="020B0604020202020204" pitchFamily="34" charset="0"/>
              </a:rPr>
              <a:t>2 - </a:t>
            </a:r>
            <a:r>
              <a:rPr lang="en-US" sz="1400" b="0" i="0" dirty="0">
                <a:solidFill>
                  <a:srgbClr val="222222"/>
                </a:solidFill>
                <a:effectLst/>
                <a:latin typeface="Adobe Myungjo Std M" panose="02020600000000000000" pitchFamily="18" charset="-128"/>
                <a:ea typeface="Adobe Myungjo Std M" panose="02020600000000000000" pitchFamily="18" charset="-128"/>
              </a:rPr>
              <a:t>James, Frank C. "Onion harvesting machine." U.S. Patent No. 3,451,485. 24 Jun. 1969.</a:t>
            </a:r>
          </a:p>
          <a:p>
            <a:r>
              <a:rPr lang="en-US" sz="1400" kern="0" dirty="0">
                <a:solidFill>
                  <a:srgbClr val="000000"/>
                </a:solidFill>
                <a:latin typeface="Adobe Myungjo Std M" panose="02020600000000000000" pitchFamily="18" charset="-128"/>
                <a:ea typeface="Adobe Myungjo Std M" panose="02020600000000000000" pitchFamily="18" charset="-128"/>
                <a:cs typeface="Arial" panose="020B0604020202020204" pitchFamily="34" charset="0"/>
              </a:rPr>
              <a:t>3 - </a:t>
            </a:r>
            <a:r>
              <a:rPr lang="en-US" sz="1400" b="0" i="0" dirty="0">
                <a:solidFill>
                  <a:srgbClr val="222222"/>
                </a:solidFill>
                <a:effectLst/>
                <a:latin typeface="Adobe Myungjo Std M" panose="02020600000000000000" pitchFamily="18" charset="-128"/>
                <a:ea typeface="Adobe Myungjo Std M" panose="02020600000000000000" pitchFamily="18" charset="-128"/>
              </a:rPr>
              <a:t>Hiroshi, Tateyama. "Onion harvester machine." U.S. Patent No. 2,625,781. 20 Jan. 1953.</a:t>
            </a:r>
          </a:p>
          <a:p>
            <a:r>
              <a:rPr lang="en-US" sz="1400" b="1" kern="0" dirty="0">
                <a:solidFill>
                  <a:srgbClr val="000000"/>
                </a:solidFill>
                <a:latin typeface="Adobe Myungjo Std M" panose="02020600000000000000" pitchFamily="18" charset="-128"/>
                <a:ea typeface="Adobe Myungjo Std M" panose="02020600000000000000" pitchFamily="18" charset="-128"/>
                <a:cs typeface="Arial" panose="020B0604020202020204" pitchFamily="34" charset="0"/>
              </a:rPr>
              <a:t>4 -</a:t>
            </a:r>
            <a:r>
              <a:rPr lang="en-US" sz="1400" b="0" i="0" u="none" strike="noStrike" baseline="0" dirty="0">
                <a:solidFill>
                  <a:srgbClr val="000000"/>
                </a:solidFill>
                <a:latin typeface="Adobe Myungjo Std M" panose="02020600000000000000" pitchFamily="18" charset="-128"/>
                <a:ea typeface="Adobe Myungjo Std M" panose="02020600000000000000" pitchFamily="18" charset="-128"/>
              </a:rPr>
              <a:t> </a:t>
            </a:r>
            <a:r>
              <a:rPr lang="en-US" sz="1400" b="0" i="0" dirty="0">
                <a:solidFill>
                  <a:srgbClr val="222222"/>
                </a:solidFill>
                <a:effectLst/>
                <a:latin typeface="Adobe Myungjo Std M" panose="02020600000000000000" pitchFamily="18" charset="-128"/>
                <a:ea typeface="Adobe Myungjo Std M" panose="02020600000000000000" pitchFamily="18" charset="-128"/>
              </a:rPr>
              <a:t>SOLTANABADİ, M. H., ABDOLAHPUR, S., &amp; TAKİ, O. (2012). The Effects of Loading Conditions on Strength and Energy Requirement for Onion Leaf Removing. </a:t>
            </a:r>
            <a:r>
              <a:rPr lang="en-US" sz="1400" b="0" i="1" dirty="0">
                <a:solidFill>
                  <a:srgbClr val="222222"/>
                </a:solidFill>
                <a:effectLst/>
                <a:latin typeface="Adobe Myungjo Std M" panose="02020600000000000000" pitchFamily="18" charset="-128"/>
                <a:ea typeface="Adobe Myungjo Std M" panose="02020600000000000000" pitchFamily="18" charset="-128"/>
              </a:rPr>
              <a:t>International Journal of Natural &amp; Engineering Sciences</a:t>
            </a:r>
            <a:r>
              <a:rPr lang="en-US" sz="1400" b="0" i="0" dirty="0">
                <a:solidFill>
                  <a:srgbClr val="222222"/>
                </a:solidFill>
                <a:effectLst/>
                <a:latin typeface="Adobe Myungjo Std M" panose="02020600000000000000" pitchFamily="18" charset="-128"/>
                <a:ea typeface="Adobe Myungjo Std M" panose="02020600000000000000" pitchFamily="18" charset="-128"/>
              </a:rPr>
              <a:t>, </a:t>
            </a:r>
            <a:r>
              <a:rPr lang="en-US" sz="1400" b="0" i="1" dirty="0">
                <a:solidFill>
                  <a:srgbClr val="222222"/>
                </a:solidFill>
                <a:effectLst/>
                <a:latin typeface="Adobe Myungjo Std M" panose="02020600000000000000" pitchFamily="18" charset="-128"/>
                <a:ea typeface="Adobe Myungjo Std M" panose="02020600000000000000" pitchFamily="18" charset="-128"/>
              </a:rPr>
              <a:t>6</a:t>
            </a:r>
            <a:r>
              <a:rPr lang="en-US" sz="1400" b="0" i="0" dirty="0">
                <a:solidFill>
                  <a:srgbClr val="222222"/>
                </a:solidFill>
                <a:effectLst/>
                <a:latin typeface="Adobe Myungjo Std M" panose="02020600000000000000" pitchFamily="18" charset="-128"/>
                <a:ea typeface="Adobe Myungjo Std M" panose="02020600000000000000" pitchFamily="18" charset="-128"/>
              </a:rPr>
              <a:t>(3).</a:t>
            </a:r>
          </a:p>
          <a:p>
            <a:r>
              <a:rPr lang="en-US" sz="1400" dirty="0">
                <a:solidFill>
                  <a:srgbClr val="000000"/>
                </a:solidFill>
                <a:latin typeface="Adobe Myungjo Std M" panose="02020600000000000000" pitchFamily="18" charset="-128"/>
                <a:ea typeface="Adobe Myungjo Std M" panose="02020600000000000000" pitchFamily="18" charset="-128"/>
              </a:rPr>
              <a:t>5</a:t>
            </a:r>
            <a:r>
              <a:rPr lang="en-US" sz="1400" b="0" i="0" u="none" strike="noStrike" baseline="0" dirty="0">
                <a:solidFill>
                  <a:srgbClr val="000000"/>
                </a:solidFill>
                <a:latin typeface="Adobe Myungjo Std M" panose="02020600000000000000" pitchFamily="18" charset="-128"/>
                <a:ea typeface="Adobe Myungjo Std M" panose="02020600000000000000" pitchFamily="18" charset="-128"/>
              </a:rPr>
              <a:t> -</a:t>
            </a:r>
            <a:r>
              <a:rPr lang="en-IN" sz="1400" b="0" i="0" dirty="0">
                <a:solidFill>
                  <a:srgbClr val="222222"/>
                </a:solidFill>
                <a:effectLst/>
                <a:latin typeface="Adobe Myungjo Std M" panose="02020600000000000000" pitchFamily="18" charset="-128"/>
                <a:ea typeface="Adobe Myungjo Std M" panose="02020600000000000000" pitchFamily="18" charset="-128"/>
              </a:rPr>
              <a:t> Gomaa, A. E., Mohamed, H. H., El </a:t>
            </a:r>
            <a:r>
              <a:rPr lang="en-IN" sz="1400" b="0" i="0" dirty="0" err="1">
                <a:solidFill>
                  <a:srgbClr val="222222"/>
                </a:solidFill>
                <a:effectLst/>
                <a:latin typeface="Adobe Myungjo Std M" panose="02020600000000000000" pitchFamily="18" charset="-128"/>
                <a:ea typeface="Adobe Myungjo Std M" panose="02020600000000000000" pitchFamily="18" charset="-128"/>
              </a:rPr>
              <a:t>Gwady</a:t>
            </a:r>
            <a:r>
              <a:rPr lang="en-IN" sz="1400" b="0" i="0" dirty="0">
                <a:solidFill>
                  <a:srgbClr val="222222"/>
                </a:solidFill>
                <a:effectLst/>
                <a:latin typeface="Adobe Myungjo Std M" panose="02020600000000000000" pitchFamily="18" charset="-128"/>
                <a:ea typeface="Adobe Myungjo Std M" panose="02020600000000000000" pitchFamily="18" charset="-128"/>
              </a:rPr>
              <a:t>, A. A., &amp; Al-</a:t>
            </a:r>
            <a:r>
              <a:rPr lang="en-IN" sz="1400" b="0" i="0" dirty="0" err="1">
                <a:solidFill>
                  <a:srgbClr val="222222"/>
                </a:solidFill>
                <a:effectLst/>
                <a:latin typeface="Adobe Myungjo Std M" panose="02020600000000000000" pitchFamily="18" charset="-128"/>
                <a:ea typeface="Adobe Myungjo Std M" panose="02020600000000000000" pitchFamily="18" charset="-128"/>
              </a:rPr>
              <a:t>Aseebee</a:t>
            </a:r>
            <a:r>
              <a:rPr lang="en-IN" sz="1400" b="0" i="0" dirty="0">
                <a:solidFill>
                  <a:srgbClr val="222222"/>
                </a:solidFill>
                <a:effectLst/>
                <a:latin typeface="Adobe Myungjo Std M" panose="02020600000000000000" pitchFamily="18" charset="-128"/>
                <a:ea typeface="Adobe Myungjo Std M" panose="02020600000000000000" pitchFamily="18" charset="-128"/>
              </a:rPr>
              <a:t>, M. D. (2014). Evaluation of Tractor Diesel Engine Performance using Biodiesel from Three Different Individual Sources. </a:t>
            </a:r>
            <a:r>
              <a:rPr lang="en-IN" sz="1400" b="0" i="1" dirty="0" err="1">
                <a:solidFill>
                  <a:srgbClr val="222222"/>
                </a:solidFill>
                <a:effectLst/>
                <a:latin typeface="Adobe Myungjo Std M" panose="02020600000000000000" pitchFamily="18" charset="-128"/>
                <a:ea typeface="Adobe Myungjo Std M" panose="02020600000000000000" pitchFamily="18" charset="-128"/>
              </a:rPr>
              <a:t>Misr</a:t>
            </a:r>
            <a:r>
              <a:rPr lang="en-IN" sz="1400" b="0" i="1" dirty="0">
                <a:solidFill>
                  <a:srgbClr val="222222"/>
                </a:solidFill>
                <a:effectLst/>
                <a:latin typeface="Adobe Myungjo Std M" panose="02020600000000000000" pitchFamily="18" charset="-128"/>
                <a:ea typeface="Adobe Myungjo Std M" panose="02020600000000000000" pitchFamily="18" charset="-128"/>
              </a:rPr>
              <a:t> J. Ag. </a:t>
            </a:r>
            <a:r>
              <a:rPr lang="en-IN" sz="1400" b="0" i="1" dirty="0" err="1">
                <a:solidFill>
                  <a:srgbClr val="222222"/>
                </a:solidFill>
                <a:effectLst/>
                <a:latin typeface="Adobe Myungjo Std M" panose="02020600000000000000" pitchFamily="18" charset="-128"/>
                <a:ea typeface="Adobe Myungjo Std M" panose="02020600000000000000" pitchFamily="18" charset="-128"/>
              </a:rPr>
              <a:t>Eng</a:t>
            </a:r>
            <a:r>
              <a:rPr lang="en-IN" sz="1400" b="0" i="0" dirty="0">
                <a:solidFill>
                  <a:srgbClr val="222222"/>
                </a:solidFill>
                <a:effectLst/>
                <a:latin typeface="Adobe Myungjo Std M" panose="02020600000000000000" pitchFamily="18" charset="-128"/>
                <a:ea typeface="Adobe Myungjo Std M" panose="02020600000000000000" pitchFamily="18" charset="-128"/>
              </a:rPr>
              <a:t>, </a:t>
            </a:r>
            <a:r>
              <a:rPr lang="en-IN" sz="1400" b="0" i="1" dirty="0">
                <a:solidFill>
                  <a:srgbClr val="222222"/>
                </a:solidFill>
                <a:effectLst/>
                <a:latin typeface="Adobe Myungjo Std M" panose="02020600000000000000" pitchFamily="18" charset="-128"/>
                <a:ea typeface="Adobe Myungjo Std M" panose="02020600000000000000" pitchFamily="18" charset="-128"/>
              </a:rPr>
              <a:t>31</a:t>
            </a:r>
            <a:r>
              <a:rPr lang="en-IN" sz="1400" b="0" i="0" dirty="0">
                <a:solidFill>
                  <a:srgbClr val="222222"/>
                </a:solidFill>
                <a:effectLst/>
                <a:latin typeface="Adobe Myungjo Std M" panose="02020600000000000000" pitchFamily="18" charset="-128"/>
                <a:ea typeface="Adobe Myungjo Std M" panose="02020600000000000000" pitchFamily="18" charset="-128"/>
              </a:rPr>
              <a:t>(2), 403-424.</a:t>
            </a:r>
            <a:endParaRPr lang="en-US" sz="1400" b="0" i="0" u="none" strike="noStrike" baseline="0" dirty="0">
              <a:solidFill>
                <a:srgbClr val="000000"/>
              </a:solidFill>
              <a:latin typeface="Adobe Myungjo Std M" panose="02020600000000000000" pitchFamily="18" charset="-128"/>
              <a:ea typeface="Adobe Myungjo Std M" panose="02020600000000000000" pitchFamily="18" charset="-128"/>
            </a:endParaRPr>
          </a:p>
          <a:p>
            <a:pPr algn="l"/>
            <a:r>
              <a:rPr lang="en-IN" sz="1400" dirty="0">
                <a:solidFill>
                  <a:srgbClr val="000000"/>
                </a:solidFill>
                <a:latin typeface="Adobe Myungjo Std M" panose="02020600000000000000" pitchFamily="18" charset="-128"/>
                <a:ea typeface="Adobe Myungjo Std M" panose="02020600000000000000" pitchFamily="18" charset="-128"/>
              </a:rPr>
              <a:t>6 -</a:t>
            </a:r>
            <a:r>
              <a:rPr lang="en-US" sz="1400" b="0" i="0" dirty="0">
                <a:solidFill>
                  <a:srgbClr val="222222"/>
                </a:solidFill>
                <a:effectLst/>
                <a:latin typeface="Adobe Myungjo Std M" panose="02020600000000000000" pitchFamily="18" charset="-128"/>
                <a:ea typeface="Adobe Myungjo Std M" panose="02020600000000000000" pitchFamily="18" charset="-128"/>
              </a:rPr>
              <a:t>El-</a:t>
            </a:r>
            <a:r>
              <a:rPr lang="en-US" sz="1400" b="0" i="0" dirty="0" err="1">
                <a:solidFill>
                  <a:srgbClr val="222222"/>
                </a:solidFill>
                <a:effectLst/>
                <a:latin typeface="Adobe Myungjo Std M" panose="02020600000000000000" pitchFamily="18" charset="-128"/>
                <a:ea typeface="Adobe Myungjo Std M" panose="02020600000000000000" pitchFamily="18" charset="-128"/>
              </a:rPr>
              <a:t>Ghobashy</a:t>
            </a:r>
            <a:r>
              <a:rPr lang="en-US" sz="1400" b="0" i="0" dirty="0">
                <a:solidFill>
                  <a:srgbClr val="222222"/>
                </a:solidFill>
                <a:effectLst/>
                <a:latin typeface="Adobe Myungjo Std M" panose="02020600000000000000" pitchFamily="18" charset="-128"/>
                <a:ea typeface="Adobe Myungjo Std M" panose="02020600000000000000" pitchFamily="18" charset="-128"/>
              </a:rPr>
              <a:t>, H., </a:t>
            </a:r>
            <a:r>
              <a:rPr lang="en-US" sz="1400" b="0" i="0" dirty="0" err="1">
                <a:solidFill>
                  <a:srgbClr val="222222"/>
                </a:solidFill>
                <a:effectLst/>
                <a:latin typeface="Adobe Myungjo Std M" panose="02020600000000000000" pitchFamily="18" charset="-128"/>
                <a:ea typeface="Adobe Myungjo Std M" panose="02020600000000000000" pitchFamily="18" charset="-128"/>
              </a:rPr>
              <a:t>Bahnasawy</a:t>
            </a:r>
            <a:r>
              <a:rPr lang="en-US" sz="1400" b="0" i="0" dirty="0">
                <a:solidFill>
                  <a:srgbClr val="222222"/>
                </a:solidFill>
                <a:effectLst/>
                <a:latin typeface="Adobe Myungjo Std M" panose="02020600000000000000" pitchFamily="18" charset="-128"/>
                <a:ea typeface="Adobe Myungjo Std M" panose="02020600000000000000" pitchFamily="18" charset="-128"/>
              </a:rPr>
              <a:t>, A. H., Ali, S. A., </a:t>
            </a:r>
            <a:r>
              <a:rPr lang="en-US" sz="1400" b="0" i="0" dirty="0" err="1">
                <a:solidFill>
                  <a:srgbClr val="222222"/>
                </a:solidFill>
                <a:effectLst/>
                <a:latin typeface="Adobe Myungjo Std M" panose="02020600000000000000" pitchFamily="18" charset="-128"/>
                <a:ea typeface="Adobe Myungjo Std M" panose="02020600000000000000" pitchFamily="18" charset="-128"/>
              </a:rPr>
              <a:t>Afify</a:t>
            </a:r>
            <a:r>
              <a:rPr lang="en-US" sz="1400" b="0" i="0" dirty="0">
                <a:solidFill>
                  <a:srgbClr val="222222"/>
                </a:solidFill>
                <a:effectLst/>
                <a:latin typeface="Adobe Myungjo Std M" panose="02020600000000000000" pitchFamily="18" charset="-128"/>
                <a:ea typeface="Adobe Myungjo Std M" panose="02020600000000000000" pitchFamily="18" charset="-128"/>
              </a:rPr>
              <a:t>, M. T., &amp; </a:t>
            </a:r>
            <a:r>
              <a:rPr lang="en-US" sz="1400" b="0" i="0" dirty="0" err="1">
                <a:solidFill>
                  <a:srgbClr val="222222"/>
                </a:solidFill>
                <a:effectLst/>
                <a:latin typeface="Adobe Myungjo Std M" panose="02020600000000000000" pitchFamily="18" charset="-128"/>
                <a:ea typeface="Adobe Myungjo Std M" panose="02020600000000000000" pitchFamily="18" charset="-128"/>
              </a:rPr>
              <a:t>Emara</a:t>
            </a:r>
            <a:r>
              <a:rPr lang="en-US" sz="1400" b="0" i="0" dirty="0">
                <a:solidFill>
                  <a:srgbClr val="222222"/>
                </a:solidFill>
                <a:effectLst/>
                <a:latin typeface="Adobe Myungjo Std M" panose="02020600000000000000" pitchFamily="18" charset="-128"/>
                <a:ea typeface="Adobe Myungjo Std M" panose="02020600000000000000" pitchFamily="18" charset="-128"/>
              </a:rPr>
              <a:t>, Z. (2012). Development and evaluation of an onion peeling machine. </a:t>
            </a:r>
            <a:r>
              <a:rPr lang="en-US" sz="1400" b="0" i="1" dirty="0" err="1">
                <a:solidFill>
                  <a:srgbClr val="222222"/>
                </a:solidFill>
                <a:effectLst/>
                <a:latin typeface="Adobe Myungjo Std M" panose="02020600000000000000" pitchFamily="18" charset="-128"/>
                <a:ea typeface="Adobe Myungjo Std M" panose="02020600000000000000" pitchFamily="18" charset="-128"/>
              </a:rPr>
              <a:t>Misr</a:t>
            </a:r>
            <a:r>
              <a:rPr lang="en-US" sz="1400" b="0" i="1" dirty="0">
                <a:solidFill>
                  <a:srgbClr val="222222"/>
                </a:solidFill>
                <a:effectLst/>
                <a:latin typeface="Adobe Myungjo Std M" panose="02020600000000000000" pitchFamily="18" charset="-128"/>
                <a:ea typeface="Adobe Myungjo Std M" panose="02020600000000000000" pitchFamily="18" charset="-128"/>
              </a:rPr>
              <a:t> J. Agric. </a:t>
            </a:r>
            <a:r>
              <a:rPr lang="en-US" sz="1400" b="0" i="1" dirty="0" err="1">
                <a:solidFill>
                  <a:srgbClr val="222222"/>
                </a:solidFill>
                <a:effectLst/>
                <a:latin typeface="Adobe Myungjo Std M" panose="02020600000000000000" pitchFamily="18" charset="-128"/>
                <a:ea typeface="Adobe Myungjo Std M" panose="02020600000000000000" pitchFamily="18" charset="-128"/>
              </a:rPr>
              <a:t>Eng</a:t>
            </a:r>
            <a:r>
              <a:rPr lang="en-US" sz="1400" b="0" i="0" dirty="0">
                <a:solidFill>
                  <a:srgbClr val="222222"/>
                </a:solidFill>
                <a:effectLst/>
                <a:latin typeface="Adobe Myungjo Std M" panose="02020600000000000000" pitchFamily="18" charset="-128"/>
                <a:ea typeface="Adobe Myungjo Std M" panose="02020600000000000000" pitchFamily="18" charset="-128"/>
              </a:rPr>
              <a:t>, </a:t>
            </a:r>
            <a:r>
              <a:rPr lang="en-US" sz="1400" b="0" i="1" dirty="0">
                <a:solidFill>
                  <a:srgbClr val="222222"/>
                </a:solidFill>
                <a:effectLst/>
                <a:latin typeface="Adobe Myungjo Std M" panose="02020600000000000000" pitchFamily="18" charset="-128"/>
                <a:ea typeface="Adobe Myungjo Std M" panose="02020600000000000000" pitchFamily="18" charset="-128"/>
              </a:rPr>
              <a:t>29</a:t>
            </a:r>
            <a:r>
              <a:rPr lang="en-US" sz="1400" b="0" i="0" dirty="0">
                <a:solidFill>
                  <a:srgbClr val="222222"/>
                </a:solidFill>
                <a:effectLst/>
                <a:latin typeface="Adobe Myungjo Std M" panose="02020600000000000000" pitchFamily="18" charset="-128"/>
                <a:ea typeface="Adobe Myungjo Std M" panose="02020600000000000000" pitchFamily="18" charset="-128"/>
              </a:rPr>
              <a:t>(2), 663-681</a:t>
            </a:r>
          </a:p>
          <a:p>
            <a:pPr algn="l"/>
            <a:r>
              <a:rPr lang="en-US" sz="1400" dirty="0">
                <a:solidFill>
                  <a:srgbClr val="222222"/>
                </a:solidFill>
                <a:latin typeface="Adobe Myungjo Std M" panose="02020600000000000000" pitchFamily="18" charset="-128"/>
                <a:ea typeface="Adobe Myungjo Std M" panose="02020600000000000000" pitchFamily="18" charset="-128"/>
              </a:rPr>
              <a:t>7 - </a:t>
            </a:r>
            <a:r>
              <a:rPr lang="en-IN" sz="1400" i="1" dirty="0" err="1">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Dabhi</a:t>
            </a:r>
            <a:r>
              <a:rPr lang="en-IN" sz="1400" i="1" dirty="0">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 M., &amp; Patel, N. (2017). Physical and mechanical properties of </a:t>
            </a:r>
            <a:r>
              <a:rPr lang="en-IN" sz="1400" i="1" dirty="0" err="1">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Talaja</a:t>
            </a:r>
            <a:r>
              <a:rPr lang="en-IN" sz="1400" i="1" dirty="0">
                <a:solidFill>
                  <a:srgbClr val="222222"/>
                </a:solidFill>
                <a:effectLst/>
                <a:latin typeface="Adobe Myungjo Std M" panose="02020600000000000000" pitchFamily="18" charset="-128"/>
                <a:ea typeface="Adobe Myungjo Std M" panose="02020600000000000000" pitchFamily="18" charset="-128"/>
                <a:cs typeface="Arial" panose="020B0604020202020204" pitchFamily="34" charset="0"/>
              </a:rPr>
              <a:t> red onion cultivar. </a:t>
            </a:r>
            <a:r>
              <a:rPr lang="en-IN" sz="1400" i="1" dirty="0">
                <a:effectLst/>
                <a:latin typeface="Adobe Myungjo Std M" panose="02020600000000000000" pitchFamily="18" charset="-128"/>
                <a:ea typeface="Adobe Myungjo Std M" panose="02020600000000000000" pitchFamily="18" charset="-128"/>
              </a:rPr>
              <a:t>Bioprocess Engineering, 1(4), 110-114.</a:t>
            </a:r>
            <a:endParaRPr lang="en-IN" sz="1400" dirty="0">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60824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B5027-6BE7-4C29-ACE9-E460416EFBFB}"/>
              </a:ext>
            </a:extLst>
          </p:cNvPr>
          <p:cNvSpPr txBox="1"/>
          <p:nvPr/>
        </p:nvSpPr>
        <p:spPr>
          <a:xfrm>
            <a:off x="354563" y="747264"/>
            <a:ext cx="8646368" cy="877163"/>
          </a:xfrm>
          <a:prstGeom prst="rect">
            <a:avLst/>
          </a:prstGeom>
          <a:noFill/>
        </p:spPr>
        <p:txBody>
          <a:bodyPr wrap="square" rtlCol="0">
            <a:spAutoFit/>
          </a:bodyPr>
          <a:lstStyle/>
          <a:p>
            <a:r>
              <a:rPr lang="en-IN" dirty="0"/>
              <a:t>All the Reports that have been mentioned in the above slides are the results of calculations performed. The Reports showing the entire detailed calculations have been submitted separately in a folder. Please do refer to that for detailed analysis.</a:t>
            </a:r>
          </a:p>
        </p:txBody>
      </p:sp>
      <p:sp>
        <p:nvSpPr>
          <p:cNvPr id="5" name="TextBox 4">
            <a:extLst>
              <a:ext uri="{FF2B5EF4-FFF2-40B4-BE49-F238E27FC236}">
                <a16:creationId xmlns:a16="http://schemas.microsoft.com/office/drawing/2014/main" id="{A0344C96-0A8C-4BD2-93B1-6422C7246079}"/>
              </a:ext>
            </a:extLst>
          </p:cNvPr>
          <p:cNvSpPr txBox="1"/>
          <p:nvPr/>
        </p:nvSpPr>
        <p:spPr>
          <a:xfrm>
            <a:off x="357673" y="2002363"/>
            <a:ext cx="8428653" cy="1138773"/>
          </a:xfrm>
          <a:prstGeom prst="rect">
            <a:avLst/>
          </a:prstGeom>
          <a:noFill/>
        </p:spPr>
        <p:txBody>
          <a:bodyPr wrap="square" rtlCol="0">
            <a:spAutoFit/>
          </a:bodyPr>
          <a:lstStyle/>
          <a:p>
            <a:r>
              <a:rPr lang="en-IN" dirty="0"/>
              <a:t>This brings us to the end of the presentation of the ONION HARVESTING MACHINE.</a:t>
            </a:r>
          </a:p>
          <a:p>
            <a:r>
              <a:rPr lang="en-IN" dirty="0"/>
              <a:t>Through this presentation, we have tried to present our product in a very simple and easy to understand manner. </a:t>
            </a:r>
          </a:p>
          <a:p>
            <a:r>
              <a:rPr lang="en-IN" dirty="0"/>
              <a:t>Thank you for giving us your precious time and going through the entire presentation.</a:t>
            </a:r>
          </a:p>
        </p:txBody>
      </p:sp>
      <p:sp>
        <p:nvSpPr>
          <p:cNvPr id="6" name="TextBox 5">
            <a:extLst>
              <a:ext uri="{FF2B5EF4-FFF2-40B4-BE49-F238E27FC236}">
                <a16:creationId xmlns:a16="http://schemas.microsoft.com/office/drawing/2014/main" id="{D4B6D99F-366F-4462-AE75-01FB6C981158}"/>
              </a:ext>
            </a:extLst>
          </p:cNvPr>
          <p:cNvSpPr txBox="1"/>
          <p:nvPr/>
        </p:nvSpPr>
        <p:spPr>
          <a:xfrm>
            <a:off x="7197012" y="3949960"/>
            <a:ext cx="1884784" cy="615553"/>
          </a:xfrm>
          <a:prstGeom prst="rect">
            <a:avLst/>
          </a:prstGeom>
          <a:noFill/>
        </p:spPr>
        <p:txBody>
          <a:bodyPr wrap="square" rtlCol="0">
            <a:spAutoFit/>
          </a:bodyPr>
          <a:lstStyle/>
          <a:p>
            <a:r>
              <a:rPr lang="en-IN" dirty="0"/>
              <a:t>-Made by</a:t>
            </a:r>
          </a:p>
          <a:p>
            <a:r>
              <a:rPr lang="en-IN" dirty="0"/>
              <a:t> Team RAHI</a:t>
            </a:r>
          </a:p>
        </p:txBody>
      </p:sp>
    </p:spTree>
    <p:extLst>
      <p:ext uri="{BB962C8B-B14F-4D97-AF65-F5344CB8AC3E}">
        <p14:creationId xmlns:p14="http://schemas.microsoft.com/office/powerpoint/2010/main" val="409145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9144000" cy="320040"/>
            <a:chOff x="0" y="0"/>
            <a:chExt cx="9144000" cy="320040"/>
          </a:xfrm>
        </p:grpSpPr>
        <p:grpSp>
          <p:nvGrpSpPr>
            <p:cNvPr id="6" name="Group 5"/>
            <p:cNvGrpSpPr/>
            <p:nvPr/>
          </p:nvGrpSpPr>
          <p:grpSpPr>
            <a:xfrm>
              <a:off x="0" y="0"/>
              <a:ext cx="9144000" cy="320040"/>
              <a:chOff x="0" y="0"/>
              <a:chExt cx="9144000" cy="320040"/>
            </a:xfrm>
          </p:grpSpPr>
          <p:sp>
            <p:nvSpPr>
              <p:cNvPr id="2" name="Rectangle 1">
                <a:extLst>
                  <a:ext uri="{FF2B5EF4-FFF2-40B4-BE49-F238E27FC236}">
                    <a16:creationId xmlns:a16="http://schemas.microsoft.com/office/drawing/2014/main" id="{7353C23C-6C15-45BA-8D3C-B8933BE03EF7}"/>
                  </a:ext>
                </a:extLst>
              </p:cNvPr>
              <p:cNvSpPr/>
              <p:nvPr/>
            </p:nvSpPr>
            <p:spPr>
              <a:xfrm>
                <a:off x="0" y="0"/>
                <a:ext cx="9144000" cy="320040"/>
              </a:xfrm>
              <a:prstGeom prst="rect">
                <a:avLst/>
              </a:prstGeom>
              <a:solidFill>
                <a:srgbClr val="0A5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67373"/>
              <a:stretch/>
            </p:blipFill>
            <p:spPr>
              <a:xfrm>
                <a:off x="1515291" y="112000"/>
                <a:ext cx="1777425" cy="130644"/>
              </a:xfrm>
              <a:prstGeom prst="rect">
                <a:avLst/>
              </a:prstGeom>
            </p:spPr>
          </p:pic>
        </p:gr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b="26633"/>
            <a:stretch/>
          </p:blipFill>
          <p:spPr>
            <a:xfrm>
              <a:off x="358353" y="46699"/>
              <a:ext cx="1424728" cy="210020"/>
            </a:xfrm>
            <a:prstGeom prst="rect">
              <a:avLst/>
            </a:prstGeom>
          </p:spPr>
        </p:pic>
      </p:grpSp>
      <p:sp>
        <p:nvSpPr>
          <p:cNvPr id="3" name="Rectangle 2"/>
          <p:cNvSpPr/>
          <p:nvPr/>
        </p:nvSpPr>
        <p:spPr>
          <a:xfrm>
            <a:off x="249834" y="559211"/>
            <a:ext cx="8644331" cy="3616246"/>
          </a:xfrm>
          <a:prstGeom prst="rect">
            <a:avLst/>
          </a:prstGeom>
        </p:spPr>
        <p:txBody>
          <a:bodyPr wrap="square">
            <a:spAutoFit/>
          </a:bodyPr>
          <a:lstStyle/>
          <a:p>
            <a:pPr>
              <a:lnSpc>
                <a:spcPct val="115000"/>
              </a:lnSpc>
              <a:spcAft>
                <a:spcPts val="600"/>
              </a:spcAft>
            </a:pPr>
            <a:r>
              <a:rPr lang="en-US" sz="1600" dirty="0">
                <a:latin typeface="3ds Condensed"/>
                <a:ea typeface="Calibri" panose="020F0502020204030204" pitchFamily="34" charset="0"/>
              </a:rPr>
              <a:t>Product Name:  Onion Harvesting Machine</a:t>
            </a:r>
          </a:p>
          <a:p>
            <a:pPr>
              <a:lnSpc>
                <a:spcPct val="115000"/>
              </a:lnSpc>
              <a:spcAft>
                <a:spcPts val="600"/>
              </a:spcAft>
            </a:pPr>
            <a:endParaRPr lang="en-US" sz="1600" dirty="0">
              <a:latin typeface="3ds Condensed"/>
              <a:ea typeface="Calibri" panose="020F0502020204030204" pitchFamily="34" charset="0"/>
            </a:endParaRPr>
          </a:p>
          <a:p>
            <a:pPr>
              <a:lnSpc>
                <a:spcPct val="115000"/>
              </a:lnSpc>
              <a:spcAft>
                <a:spcPts val="600"/>
              </a:spcAft>
            </a:pPr>
            <a:r>
              <a:rPr lang="en-US" sz="1600" dirty="0">
                <a:latin typeface="3ds Condensed"/>
                <a:ea typeface="Calibri" panose="020F0502020204030204" pitchFamily="34" charset="0"/>
              </a:rPr>
              <a:t>Team Members: 1- Bhavin Yardi</a:t>
            </a:r>
          </a:p>
          <a:p>
            <a:pPr>
              <a:lnSpc>
                <a:spcPct val="115000"/>
              </a:lnSpc>
              <a:spcAft>
                <a:spcPts val="600"/>
              </a:spcAft>
            </a:pPr>
            <a:r>
              <a:rPr lang="en-US" sz="1600" dirty="0">
                <a:latin typeface="3ds Condensed"/>
                <a:ea typeface="Calibri" panose="020F0502020204030204" pitchFamily="34" charset="0"/>
              </a:rPr>
              <a:t>                              2- Atharva Shirsath </a:t>
            </a:r>
          </a:p>
          <a:p>
            <a:pPr>
              <a:lnSpc>
                <a:spcPct val="115000"/>
              </a:lnSpc>
              <a:spcAft>
                <a:spcPts val="600"/>
              </a:spcAft>
            </a:pPr>
            <a:r>
              <a:rPr lang="en-US" sz="1600" dirty="0">
                <a:latin typeface="3ds Condensed"/>
                <a:ea typeface="Calibri" panose="020F0502020204030204" pitchFamily="34" charset="0"/>
              </a:rPr>
              <a:t> </a:t>
            </a:r>
          </a:p>
          <a:p>
            <a:pPr>
              <a:lnSpc>
                <a:spcPct val="115000"/>
              </a:lnSpc>
              <a:spcAft>
                <a:spcPts val="600"/>
              </a:spcAft>
            </a:pPr>
            <a:r>
              <a:rPr lang="en-US" sz="1600" dirty="0">
                <a:latin typeface="3ds Condensed"/>
                <a:ea typeface="Calibri" panose="020F0502020204030204" pitchFamily="34" charset="0"/>
              </a:rPr>
              <a:t>College Name: Visvesvaraya National Institute Of Technology</a:t>
            </a:r>
          </a:p>
          <a:p>
            <a:pPr>
              <a:lnSpc>
                <a:spcPct val="115000"/>
              </a:lnSpc>
              <a:spcAft>
                <a:spcPts val="1000"/>
              </a:spcAft>
            </a:pPr>
            <a:endParaRPr lang="en-US" sz="1600" dirty="0">
              <a:latin typeface="3ds Condensed"/>
              <a:ea typeface="Calibri" panose="020F0502020204030204" pitchFamily="34" charset="0"/>
            </a:endParaRPr>
          </a:p>
          <a:p>
            <a:pPr>
              <a:lnSpc>
                <a:spcPct val="115000"/>
              </a:lnSpc>
              <a:spcAft>
                <a:spcPts val="1000"/>
              </a:spcAft>
            </a:pPr>
            <a:endParaRPr lang="en-US" sz="1600" dirty="0">
              <a:latin typeface="3ds Condensed"/>
              <a:ea typeface="Calibri" panose="020F0502020204030204" pitchFamily="34" charset="0"/>
            </a:endParaRPr>
          </a:p>
          <a:p>
            <a:pPr>
              <a:lnSpc>
                <a:spcPct val="115000"/>
              </a:lnSpc>
              <a:spcAft>
                <a:spcPts val="1000"/>
              </a:spcAft>
            </a:pPr>
            <a:endParaRPr lang="en-US" sz="1200" dirty="0">
              <a:latin typeface="Calibri" panose="020F0502020204030204" pitchFamily="34" charset="0"/>
              <a:ea typeface="Calibri" panose="020F0502020204030204" pitchFamily="34" charset="0"/>
            </a:endParaRPr>
          </a:p>
          <a:p>
            <a:pPr>
              <a:lnSpc>
                <a:spcPct val="115000"/>
              </a:lnSpc>
              <a:spcAft>
                <a:spcPts val="1000"/>
              </a:spcAft>
            </a:pPr>
            <a:endParaRPr lang="en-US" sz="12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724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B446E7-F5A9-4502-B472-98891676569B}"/>
              </a:ext>
            </a:extLst>
          </p:cNvPr>
          <p:cNvSpPr txBox="1"/>
          <p:nvPr/>
        </p:nvSpPr>
        <p:spPr>
          <a:xfrm>
            <a:off x="0" y="5039"/>
            <a:ext cx="9143999" cy="353943"/>
          </a:xfrm>
          <a:prstGeom prst="rect">
            <a:avLst/>
          </a:prstGeom>
          <a:noFill/>
        </p:spPr>
        <p:txBody>
          <a:bodyPr wrap="square" rtlCol="0">
            <a:spAutoFit/>
          </a:bodyPr>
          <a:lstStyle/>
          <a:p>
            <a:pPr algn="ctr"/>
            <a:r>
              <a:rPr lang="en-IN" dirty="0"/>
              <a:t>Problem Statement</a:t>
            </a:r>
          </a:p>
        </p:txBody>
      </p:sp>
      <p:sp>
        <p:nvSpPr>
          <p:cNvPr id="4" name="TextBox 3">
            <a:extLst>
              <a:ext uri="{FF2B5EF4-FFF2-40B4-BE49-F238E27FC236}">
                <a16:creationId xmlns:a16="http://schemas.microsoft.com/office/drawing/2014/main" id="{A084A43F-F32F-4F8B-BDB5-22E09EC88DFD}"/>
              </a:ext>
            </a:extLst>
          </p:cNvPr>
          <p:cNvSpPr txBox="1"/>
          <p:nvPr/>
        </p:nvSpPr>
        <p:spPr>
          <a:xfrm>
            <a:off x="450166" y="693713"/>
            <a:ext cx="4600136" cy="4047262"/>
          </a:xfrm>
          <a:prstGeom prst="rect">
            <a:avLst/>
          </a:prstGeom>
          <a:noFill/>
        </p:spPr>
        <p:txBody>
          <a:bodyPr wrap="square" rtlCol="0">
            <a:spAutoFit/>
          </a:bodyPr>
          <a:lstStyle/>
          <a:p>
            <a:r>
              <a:rPr lang="en-US" sz="1500" spc="-5" dirty="0"/>
              <a:t>Onions </a:t>
            </a:r>
            <a:r>
              <a:rPr lang="en-US" sz="1500" dirty="0"/>
              <a:t>are </a:t>
            </a:r>
            <a:r>
              <a:rPr lang="en-US" sz="1500" spc="-10" dirty="0"/>
              <a:t>the </a:t>
            </a:r>
            <a:r>
              <a:rPr lang="en-US" sz="1500" spc="-5" dirty="0"/>
              <a:t>quintessential necessity of </a:t>
            </a:r>
            <a:r>
              <a:rPr lang="en-US" sz="1500" spc="-10" dirty="0"/>
              <a:t>every </a:t>
            </a:r>
            <a:r>
              <a:rPr lang="en-US" sz="1500" spc="-5" dirty="0"/>
              <a:t>household  in </a:t>
            </a:r>
            <a:r>
              <a:rPr lang="en-US" sz="1500" spc="-10" dirty="0"/>
              <a:t>every </a:t>
            </a:r>
            <a:r>
              <a:rPr lang="en-US" sz="1500" spc="-25" dirty="0"/>
              <a:t>country. </a:t>
            </a:r>
            <a:r>
              <a:rPr lang="en-US" sz="1500" spc="-5" dirty="0"/>
              <a:t>And, </a:t>
            </a:r>
            <a:r>
              <a:rPr lang="en-US" sz="1500" spc="5" dirty="0"/>
              <a:t>in </a:t>
            </a:r>
            <a:r>
              <a:rPr lang="en-US" sz="1500" spc="-5" dirty="0"/>
              <a:t>India, not only </a:t>
            </a:r>
            <a:r>
              <a:rPr lang="en-US" sz="1500" spc="-45" dirty="0"/>
              <a:t>it’s </a:t>
            </a:r>
            <a:r>
              <a:rPr lang="en-US" sz="1500" spc="-5" dirty="0"/>
              <a:t>consumption,  but its export</a:t>
            </a:r>
            <a:r>
              <a:rPr lang="en-US" sz="1500" spc="390" dirty="0"/>
              <a:t> </a:t>
            </a:r>
            <a:r>
              <a:rPr lang="en-US" sz="1500" spc="-5" dirty="0"/>
              <a:t>is also of </a:t>
            </a:r>
            <a:r>
              <a:rPr lang="en-US" sz="1500" dirty="0"/>
              <a:t>utmost </a:t>
            </a:r>
            <a:r>
              <a:rPr lang="en-US" sz="1500" spc="-5" dirty="0"/>
              <a:t>importance.  Annual  </a:t>
            </a:r>
            <a:r>
              <a:rPr lang="en-US" sz="1500" spc="-10" dirty="0"/>
              <a:t>turnover </a:t>
            </a:r>
            <a:r>
              <a:rPr lang="en-US" sz="1500" spc="-5" dirty="0"/>
              <a:t>of </a:t>
            </a:r>
            <a:r>
              <a:rPr lang="en-US" sz="1500" dirty="0"/>
              <a:t>Indian </a:t>
            </a:r>
            <a:r>
              <a:rPr lang="en-US" sz="1500" spc="-5" dirty="0"/>
              <a:t>onion market is enormously high.</a:t>
            </a:r>
            <a:r>
              <a:rPr lang="en-US" sz="1500" spc="390" dirty="0"/>
              <a:t> </a:t>
            </a:r>
            <a:r>
              <a:rPr lang="en-US" sz="1500" spc="5" dirty="0"/>
              <a:t>In  </a:t>
            </a:r>
            <a:r>
              <a:rPr lang="en-US" sz="1500" spc="-10" dirty="0"/>
              <a:t>the </a:t>
            </a:r>
            <a:r>
              <a:rPr lang="en-US" sz="1500" spc="-5" dirty="0"/>
              <a:t>current times, </a:t>
            </a:r>
            <a:r>
              <a:rPr lang="en-US" sz="1500" spc="-10" dirty="0"/>
              <a:t>topping, </a:t>
            </a:r>
            <a:r>
              <a:rPr lang="en-US" sz="1500" spc="-5" dirty="0"/>
              <a:t>the operation of harvesting </a:t>
            </a:r>
            <a:r>
              <a:rPr lang="en-US" sz="1500" spc="-10" dirty="0"/>
              <a:t>to  remove leaves and </a:t>
            </a:r>
            <a:r>
              <a:rPr lang="en-US" sz="1500" spc="-5" dirty="0"/>
              <a:t>roots </a:t>
            </a:r>
            <a:r>
              <a:rPr lang="en-US" sz="1500" spc="5" dirty="0"/>
              <a:t>is </a:t>
            </a:r>
            <a:r>
              <a:rPr lang="en-US" sz="1500" spc="-5" dirty="0"/>
              <a:t>processed </a:t>
            </a:r>
            <a:r>
              <a:rPr lang="en-US" sz="1500" dirty="0"/>
              <a:t>by </a:t>
            </a:r>
            <a:r>
              <a:rPr lang="en-US" sz="1500" spc="-5" dirty="0"/>
              <a:t>hand </a:t>
            </a:r>
            <a:r>
              <a:rPr lang="en-US" sz="1500" spc="-15" dirty="0"/>
              <a:t>labor.  </a:t>
            </a:r>
            <a:r>
              <a:rPr lang="en-US" sz="1500" spc="-5" dirty="0"/>
              <a:t>High </a:t>
            </a:r>
            <a:r>
              <a:rPr lang="en-US" sz="1500" dirty="0"/>
              <a:t>cost </a:t>
            </a:r>
            <a:r>
              <a:rPr lang="en-US" sz="1500" spc="-5" dirty="0"/>
              <a:t>and high length of time required to</a:t>
            </a:r>
            <a:r>
              <a:rPr lang="en-US" sz="1500" spc="160" dirty="0"/>
              <a:t> </a:t>
            </a:r>
            <a:r>
              <a:rPr lang="en-US" sz="1500" spc="-5" dirty="0"/>
              <a:t>process </a:t>
            </a:r>
            <a:r>
              <a:rPr lang="en-US" sz="1500" spc="-5" dirty="0">
                <a:cs typeface="Palladio Uralic"/>
              </a:rPr>
              <a:t>these onions </a:t>
            </a:r>
            <a:r>
              <a:rPr lang="en-US" sz="1500" dirty="0">
                <a:cs typeface="Palladio Uralic"/>
              </a:rPr>
              <a:t>add </a:t>
            </a:r>
            <a:r>
              <a:rPr lang="en-US" sz="1500" spc="-10" dirty="0">
                <a:cs typeface="Palladio Uralic"/>
              </a:rPr>
              <a:t>to </a:t>
            </a:r>
            <a:r>
              <a:rPr lang="en-US" sz="1500" spc="-5" dirty="0">
                <a:cs typeface="Palladio Uralic"/>
              </a:rPr>
              <a:t>the </a:t>
            </a:r>
            <a:r>
              <a:rPr lang="en-US" sz="1500" dirty="0">
                <a:cs typeface="Palladio Uralic"/>
              </a:rPr>
              <a:t>list </a:t>
            </a:r>
            <a:r>
              <a:rPr lang="en-US" sz="1500" spc="-5" dirty="0">
                <a:cs typeface="Palladio Uralic"/>
              </a:rPr>
              <a:t>of </a:t>
            </a:r>
            <a:r>
              <a:rPr lang="en-US" sz="1500" spc="-10" dirty="0">
                <a:cs typeface="Palladio Uralic"/>
              </a:rPr>
              <a:t>disadvantages </a:t>
            </a:r>
            <a:r>
              <a:rPr lang="en-US" sz="1500" spc="-5" dirty="0">
                <a:cs typeface="Palladio Uralic"/>
              </a:rPr>
              <a:t>of this  operation.</a:t>
            </a:r>
            <a:r>
              <a:rPr lang="en-US" sz="1500" spc="390" dirty="0">
                <a:cs typeface="Palladio Uralic"/>
              </a:rPr>
              <a:t> </a:t>
            </a:r>
            <a:r>
              <a:rPr lang="en-US" sz="1500" spc="-5" dirty="0">
                <a:cs typeface="Palladio Uralic"/>
              </a:rPr>
              <a:t>In  addition  to  these,  it  </a:t>
            </a:r>
            <a:r>
              <a:rPr lang="en-US" sz="1500" spc="5" dirty="0">
                <a:cs typeface="Palladio Uralic"/>
              </a:rPr>
              <a:t>is </a:t>
            </a:r>
            <a:r>
              <a:rPr lang="en-US" sz="1500" spc="-5" dirty="0">
                <a:cs typeface="Palladio Uralic"/>
              </a:rPr>
              <a:t>also  </a:t>
            </a:r>
            <a:r>
              <a:rPr lang="en-US" sz="1500" dirty="0">
                <a:cs typeface="Palladio Uralic"/>
              </a:rPr>
              <a:t>becoming  </a:t>
            </a:r>
            <a:r>
              <a:rPr lang="en-US" sz="1500" spc="-5" dirty="0">
                <a:cs typeface="Palladio Uralic"/>
              </a:rPr>
              <a:t>extremely difficult to find labor for this job. And what  more, the labor </a:t>
            </a:r>
            <a:r>
              <a:rPr lang="en-US" sz="1500" spc="-10" dirty="0">
                <a:cs typeface="Palladio Uralic"/>
              </a:rPr>
              <a:t>that </a:t>
            </a:r>
            <a:r>
              <a:rPr lang="en-US" sz="1500" spc="5" dirty="0">
                <a:cs typeface="Palladio Uralic"/>
              </a:rPr>
              <a:t>is </a:t>
            </a:r>
            <a:r>
              <a:rPr lang="en-US" sz="1500" spc="-10" dirty="0">
                <a:cs typeface="Palladio Uralic"/>
              </a:rPr>
              <a:t>available </a:t>
            </a:r>
            <a:r>
              <a:rPr lang="en-US" sz="1500" spc="-5" dirty="0">
                <a:cs typeface="Palladio Uralic"/>
              </a:rPr>
              <a:t>is so unskilled, that a fair  proportion of </a:t>
            </a:r>
            <a:r>
              <a:rPr lang="en-US" sz="1500" dirty="0">
                <a:cs typeface="Palladio Uralic"/>
              </a:rPr>
              <a:t>the </a:t>
            </a:r>
            <a:r>
              <a:rPr lang="en-US" sz="1500" spc="-5" dirty="0">
                <a:cs typeface="Palladio Uralic"/>
              </a:rPr>
              <a:t>onions that </a:t>
            </a:r>
            <a:r>
              <a:rPr lang="en-US" sz="1500" dirty="0">
                <a:cs typeface="Palladio Uralic"/>
              </a:rPr>
              <a:t>are </a:t>
            </a:r>
            <a:r>
              <a:rPr lang="en-US" sz="1500" spc="-5" dirty="0">
                <a:cs typeface="Palladio Uralic"/>
              </a:rPr>
              <a:t>hand topped with this </a:t>
            </a:r>
            <a:r>
              <a:rPr lang="en-US" sz="1500" spc="390" dirty="0">
                <a:cs typeface="Palladio Uralic"/>
              </a:rPr>
              <a:t> </a:t>
            </a:r>
            <a:r>
              <a:rPr lang="en-US" sz="1500" dirty="0">
                <a:cs typeface="Palladio Uralic"/>
              </a:rPr>
              <a:t>labor </a:t>
            </a:r>
            <a:r>
              <a:rPr lang="en-US" sz="1500" spc="-5" dirty="0">
                <a:cs typeface="Palladio Uralic"/>
              </a:rPr>
              <a:t>are non- uniform and </a:t>
            </a:r>
            <a:r>
              <a:rPr lang="en-US" sz="1500" spc="-10" dirty="0">
                <a:cs typeface="Palladio Uralic"/>
              </a:rPr>
              <a:t>many </a:t>
            </a:r>
            <a:r>
              <a:rPr lang="en-US" sz="1500" spc="-5" dirty="0">
                <a:cs typeface="Palladio Uralic"/>
              </a:rPr>
              <a:t>are damaged </a:t>
            </a:r>
            <a:r>
              <a:rPr lang="en-US" sz="1500" spc="-10" dirty="0">
                <a:cs typeface="Palladio Uralic"/>
              </a:rPr>
              <a:t>to the  </a:t>
            </a:r>
            <a:r>
              <a:rPr lang="en-US" sz="1500" spc="-5" dirty="0">
                <a:cs typeface="Palladio Uralic"/>
              </a:rPr>
              <a:t>extent of being unmarketable. And, to a country that  ranks 2nd in </a:t>
            </a:r>
            <a:r>
              <a:rPr lang="en-US" sz="1500" spc="-10" dirty="0">
                <a:cs typeface="Palladio Uralic"/>
              </a:rPr>
              <a:t>the </a:t>
            </a:r>
            <a:r>
              <a:rPr lang="en-US" sz="1500" spc="-5" dirty="0">
                <a:cs typeface="Palladio Uralic"/>
              </a:rPr>
              <a:t>global onion production, these problems  </a:t>
            </a:r>
            <a:r>
              <a:rPr lang="en-US" sz="1500" dirty="0">
                <a:cs typeface="Palladio Uralic"/>
              </a:rPr>
              <a:t>are </a:t>
            </a:r>
            <a:r>
              <a:rPr lang="en-US" sz="1500" spc="-5" dirty="0">
                <a:cs typeface="Palladio Uralic"/>
              </a:rPr>
              <a:t>unacceptable. Thus, the need calls for </a:t>
            </a:r>
            <a:r>
              <a:rPr lang="en-US" sz="1500" dirty="0">
                <a:cs typeface="Palladio Uralic"/>
              </a:rPr>
              <a:t>an </a:t>
            </a:r>
            <a:r>
              <a:rPr lang="en-US" sz="1500" spc="-5" dirty="0">
                <a:cs typeface="Palladio Uralic"/>
              </a:rPr>
              <a:t>efficient, low cost </a:t>
            </a:r>
            <a:r>
              <a:rPr lang="en-US" sz="1500" dirty="0">
                <a:cs typeface="Palladio Uralic"/>
              </a:rPr>
              <a:t>and </a:t>
            </a:r>
            <a:r>
              <a:rPr lang="en-US" sz="1500" spc="-5" dirty="0">
                <a:cs typeface="Palladio Uralic"/>
              </a:rPr>
              <a:t>compact machine to help India further strengthen its control </a:t>
            </a:r>
            <a:r>
              <a:rPr lang="en-US" sz="1500" spc="-10" dirty="0">
                <a:cs typeface="Palladio Uralic"/>
              </a:rPr>
              <a:t>over the </a:t>
            </a:r>
            <a:r>
              <a:rPr lang="en-US" sz="1500" spc="-5" dirty="0">
                <a:cs typeface="Palladio Uralic"/>
              </a:rPr>
              <a:t>onion</a:t>
            </a:r>
            <a:r>
              <a:rPr lang="en-US" sz="1500" spc="35" dirty="0">
                <a:cs typeface="Palladio Uralic"/>
              </a:rPr>
              <a:t> </a:t>
            </a:r>
            <a:r>
              <a:rPr lang="en-US" sz="1500" spc="-5" dirty="0">
                <a:cs typeface="Palladio Uralic"/>
              </a:rPr>
              <a:t>market.</a:t>
            </a:r>
            <a:endParaRPr lang="en-US" sz="1500" dirty="0">
              <a:cs typeface="Palladio Uralic"/>
            </a:endParaRPr>
          </a:p>
          <a:p>
            <a:endParaRPr lang="en-IN" dirty="0"/>
          </a:p>
        </p:txBody>
      </p:sp>
      <p:pic>
        <p:nvPicPr>
          <p:cNvPr id="6" name="Picture 5">
            <a:extLst>
              <a:ext uri="{FF2B5EF4-FFF2-40B4-BE49-F238E27FC236}">
                <a16:creationId xmlns:a16="http://schemas.microsoft.com/office/drawing/2014/main" id="{D0BDDDC0-C759-4DA4-9CFE-DB564C5CDA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786"/>
          <a:stretch/>
        </p:blipFill>
        <p:spPr>
          <a:xfrm>
            <a:off x="5095606" y="941861"/>
            <a:ext cx="3848345" cy="2584059"/>
          </a:xfrm>
          <a:prstGeom prst="rect">
            <a:avLst/>
          </a:prstGeom>
        </p:spPr>
      </p:pic>
      <p:sp>
        <p:nvSpPr>
          <p:cNvPr id="7" name="TextBox 6">
            <a:extLst>
              <a:ext uri="{FF2B5EF4-FFF2-40B4-BE49-F238E27FC236}">
                <a16:creationId xmlns:a16="http://schemas.microsoft.com/office/drawing/2014/main" id="{9F6E01A5-4508-4BF0-A550-97DBC9C6D254}"/>
              </a:ext>
            </a:extLst>
          </p:cNvPr>
          <p:cNvSpPr txBox="1"/>
          <p:nvPr/>
        </p:nvSpPr>
        <p:spPr>
          <a:xfrm>
            <a:off x="4994031" y="3611510"/>
            <a:ext cx="3949920" cy="553998"/>
          </a:xfrm>
          <a:prstGeom prst="rect">
            <a:avLst/>
          </a:prstGeom>
          <a:noFill/>
        </p:spPr>
        <p:txBody>
          <a:bodyPr wrap="square" rtlCol="0">
            <a:spAutoFit/>
          </a:bodyPr>
          <a:lstStyle/>
          <a:p>
            <a:r>
              <a:rPr lang="en-IN" sz="1000" dirty="0"/>
              <a:t>Photo Credits </a:t>
            </a:r>
            <a:r>
              <a:rPr lang="en-IN" sz="1000" dirty="0">
                <a:hlinkClick r:id="rId3"/>
              </a:rPr>
              <a:t>- https://www.alamy.com/france-gard-sumene-hamlet-of-sanissas-establishment-fesquet-producer-of-cevennes-onions-labeled-aop-and-aoc-manual-harvest-image246120445.html</a:t>
            </a:r>
            <a:endParaRPr lang="en-IN" sz="1000" dirty="0"/>
          </a:p>
        </p:txBody>
      </p:sp>
    </p:spTree>
    <p:extLst>
      <p:ext uri="{BB962C8B-B14F-4D97-AF65-F5344CB8AC3E}">
        <p14:creationId xmlns:p14="http://schemas.microsoft.com/office/powerpoint/2010/main" val="892565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81EF0A-2AEE-4E70-8C29-0E1402219A47}"/>
              </a:ext>
            </a:extLst>
          </p:cNvPr>
          <p:cNvSpPr txBox="1"/>
          <p:nvPr/>
        </p:nvSpPr>
        <p:spPr>
          <a:xfrm>
            <a:off x="0" y="140268"/>
            <a:ext cx="9144000" cy="353943"/>
          </a:xfrm>
          <a:prstGeom prst="rect">
            <a:avLst/>
          </a:prstGeom>
          <a:noFill/>
        </p:spPr>
        <p:txBody>
          <a:bodyPr wrap="square" rtlCol="0">
            <a:spAutoFit/>
          </a:bodyPr>
          <a:lstStyle/>
          <a:p>
            <a:pPr algn="ctr"/>
            <a:r>
              <a:rPr lang="en-IN" dirty="0"/>
              <a:t>Solution available to the Problem Statement</a:t>
            </a:r>
          </a:p>
        </p:txBody>
      </p:sp>
      <p:sp>
        <p:nvSpPr>
          <p:cNvPr id="3" name="TextBox 2">
            <a:extLst>
              <a:ext uri="{FF2B5EF4-FFF2-40B4-BE49-F238E27FC236}">
                <a16:creationId xmlns:a16="http://schemas.microsoft.com/office/drawing/2014/main" id="{D44A99A6-7F01-439E-886D-CFA5B3409273}"/>
              </a:ext>
            </a:extLst>
          </p:cNvPr>
          <p:cNvSpPr txBox="1"/>
          <p:nvPr/>
        </p:nvSpPr>
        <p:spPr>
          <a:xfrm>
            <a:off x="316524" y="703386"/>
            <a:ext cx="3277772" cy="1646605"/>
          </a:xfrm>
          <a:prstGeom prst="rect">
            <a:avLst/>
          </a:prstGeom>
          <a:noFill/>
        </p:spPr>
        <p:txBody>
          <a:bodyPr wrap="square" rtlCol="0">
            <a:spAutoFit/>
          </a:bodyPr>
          <a:lstStyle/>
          <a:p>
            <a:pPr marL="342900" indent="-342900">
              <a:buFont typeface="Wingdings" panose="05000000000000000000" pitchFamily="2" charset="2"/>
              <a:buChar char="§"/>
            </a:pPr>
            <a:r>
              <a:rPr lang="en-US" sz="1400" b="1" dirty="0">
                <a:solidFill>
                  <a:srgbClr val="003300"/>
                </a:solidFill>
                <a:effectLst/>
                <a:ea typeface="Calibri" panose="020F0502020204030204" pitchFamily="34" charset="0"/>
                <a:cs typeface="Arial" panose="020B0604020202020204" pitchFamily="34" charset="0"/>
              </a:rPr>
              <a:t>US2531379A Harvester for onions and the like(1945)</a:t>
            </a:r>
            <a:r>
              <a:rPr lang="en-US" sz="1400" b="1" dirty="0">
                <a:effectLst/>
                <a:ea typeface="Calibri" panose="020F0502020204030204" pitchFamily="34" charset="0"/>
                <a:cs typeface="Arial" panose="020B0604020202020204" pitchFamily="34" charset="0"/>
              </a:rPr>
              <a:t> - </a:t>
            </a:r>
            <a:r>
              <a:rPr lang="en-US" sz="1400" dirty="0">
                <a:effectLst/>
                <a:ea typeface="Calibri" panose="020F0502020204030204" pitchFamily="34" charset="0"/>
                <a:cs typeface="Arial" panose="020B0604020202020204" pitchFamily="34" charset="0"/>
              </a:rPr>
              <a:t>Is</a:t>
            </a:r>
            <a:r>
              <a:rPr lang="en-US" sz="1400" b="1" dirty="0">
                <a:effectLst/>
                <a:ea typeface="Calibri" panose="020F0502020204030204" pitchFamily="34" charset="0"/>
                <a:cs typeface="Arial" panose="020B0604020202020204" pitchFamily="34" charset="0"/>
              </a:rPr>
              <a:t> </a:t>
            </a:r>
            <a:r>
              <a:rPr lang="en-US" sz="1400" dirty="0">
                <a:effectLst/>
                <a:ea typeface="Calibri" panose="020F0502020204030204" pitchFamily="34" charset="0"/>
                <a:cs typeface="Times New Roman" panose="02020603050405020304" pitchFamily="18" charset="0"/>
              </a:rPr>
              <a:t>largely concerned with picking them from at or near the Surface of the ground, cleaning them, separating weeds and placing them in a suitable receptacle, such as a bag or crate.</a:t>
            </a:r>
          </a:p>
          <a:p>
            <a:endParaRPr lang="en-IN" dirty="0"/>
          </a:p>
        </p:txBody>
      </p:sp>
      <p:pic>
        <p:nvPicPr>
          <p:cNvPr id="5" name="Picture 4">
            <a:extLst>
              <a:ext uri="{FF2B5EF4-FFF2-40B4-BE49-F238E27FC236}">
                <a16:creationId xmlns:a16="http://schemas.microsoft.com/office/drawing/2014/main" id="{F4E23A74-ECB9-4E43-817A-BD85F9742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158" y="643140"/>
            <a:ext cx="2260976" cy="3681798"/>
          </a:xfrm>
          <a:prstGeom prst="rect">
            <a:avLst/>
          </a:prstGeom>
        </p:spPr>
      </p:pic>
      <p:pic>
        <p:nvPicPr>
          <p:cNvPr id="7" name="Picture 6">
            <a:extLst>
              <a:ext uri="{FF2B5EF4-FFF2-40B4-BE49-F238E27FC236}">
                <a16:creationId xmlns:a16="http://schemas.microsoft.com/office/drawing/2014/main" id="{4BD925E3-6580-486B-B16A-FEEAE1F5C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34" y="586464"/>
            <a:ext cx="2430598" cy="3681798"/>
          </a:xfrm>
          <a:prstGeom prst="rect">
            <a:avLst/>
          </a:prstGeom>
        </p:spPr>
      </p:pic>
      <p:pic>
        <p:nvPicPr>
          <p:cNvPr id="9" name="Picture 8">
            <a:extLst>
              <a:ext uri="{FF2B5EF4-FFF2-40B4-BE49-F238E27FC236}">
                <a16:creationId xmlns:a16="http://schemas.microsoft.com/office/drawing/2014/main" id="{B1BC9689-C02C-4FDB-88F9-C9B3EA78E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53826" y="1650775"/>
            <a:ext cx="2136320" cy="2860100"/>
          </a:xfrm>
          <a:prstGeom prst="rect">
            <a:avLst/>
          </a:prstGeom>
        </p:spPr>
      </p:pic>
      <p:sp>
        <p:nvSpPr>
          <p:cNvPr id="13" name="TextBox 12">
            <a:extLst>
              <a:ext uri="{FF2B5EF4-FFF2-40B4-BE49-F238E27FC236}">
                <a16:creationId xmlns:a16="http://schemas.microsoft.com/office/drawing/2014/main" id="{5B1FE28A-D36C-4115-9693-2B677BF0C574}"/>
              </a:ext>
            </a:extLst>
          </p:cNvPr>
          <p:cNvSpPr txBox="1"/>
          <p:nvPr/>
        </p:nvSpPr>
        <p:spPr>
          <a:xfrm rot="16200000">
            <a:off x="6938995" y="2114707"/>
            <a:ext cx="3426138" cy="738664"/>
          </a:xfrm>
          <a:prstGeom prst="rect">
            <a:avLst/>
          </a:prstGeom>
          <a:noFill/>
        </p:spPr>
        <p:txBody>
          <a:bodyPr wrap="square" rtlCol="0">
            <a:spAutoFit/>
          </a:bodyPr>
          <a:lstStyle/>
          <a:p>
            <a:r>
              <a:rPr lang="en-IN" sz="1400" dirty="0"/>
              <a:t>Photo Credits - </a:t>
            </a:r>
            <a:r>
              <a:rPr lang="en-IN" sz="1400" dirty="0">
                <a:hlinkClick r:id="rId5"/>
              </a:rPr>
              <a:t>https://patentimages.storage.googleapis.com/7e/aa/52/28e2734062d116/US2531379.pdf</a:t>
            </a:r>
            <a:endParaRPr lang="en-IN" sz="1400" dirty="0"/>
          </a:p>
        </p:txBody>
      </p:sp>
    </p:spTree>
    <p:extLst>
      <p:ext uri="{BB962C8B-B14F-4D97-AF65-F5344CB8AC3E}">
        <p14:creationId xmlns:p14="http://schemas.microsoft.com/office/powerpoint/2010/main" val="300640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C4BF59-161A-4F5B-B9B1-50A0417E5561}"/>
              </a:ext>
            </a:extLst>
          </p:cNvPr>
          <p:cNvSpPr txBox="1"/>
          <p:nvPr/>
        </p:nvSpPr>
        <p:spPr>
          <a:xfrm>
            <a:off x="0" y="140268"/>
            <a:ext cx="9144000" cy="353943"/>
          </a:xfrm>
          <a:prstGeom prst="rect">
            <a:avLst/>
          </a:prstGeom>
          <a:noFill/>
        </p:spPr>
        <p:txBody>
          <a:bodyPr wrap="square" rtlCol="0">
            <a:spAutoFit/>
          </a:bodyPr>
          <a:lstStyle/>
          <a:p>
            <a:pPr algn="ctr"/>
            <a:r>
              <a:rPr lang="en-IN" dirty="0"/>
              <a:t>Solution available to the Problem Statement</a:t>
            </a:r>
          </a:p>
        </p:txBody>
      </p:sp>
      <p:sp>
        <p:nvSpPr>
          <p:cNvPr id="7" name="TextBox 6">
            <a:extLst>
              <a:ext uri="{FF2B5EF4-FFF2-40B4-BE49-F238E27FC236}">
                <a16:creationId xmlns:a16="http://schemas.microsoft.com/office/drawing/2014/main" id="{A5290681-FF3F-4357-88E7-85128779DB08}"/>
              </a:ext>
            </a:extLst>
          </p:cNvPr>
          <p:cNvSpPr txBox="1"/>
          <p:nvPr/>
        </p:nvSpPr>
        <p:spPr>
          <a:xfrm>
            <a:off x="316524" y="703386"/>
            <a:ext cx="3277772" cy="1215717"/>
          </a:xfrm>
          <a:prstGeom prst="rect">
            <a:avLst/>
          </a:prstGeom>
          <a:noFill/>
        </p:spPr>
        <p:txBody>
          <a:bodyPr wrap="square" rtlCol="0">
            <a:spAutoFit/>
          </a:bodyPr>
          <a:lstStyle/>
          <a:p>
            <a:pPr marL="342900" indent="-342900">
              <a:buFont typeface="Wingdings" panose="05000000000000000000" pitchFamily="2" charset="2"/>
              <a:buChar char="§"/>
            </a:pPr>
            <a:r>
              <a:rPr lang="en-US" sz="1400" b="1" kern="0" dirty="0">
                <a:solidFill>
                  <a:srgbClr val="000000"/>
                </a:solidFill>
                <a:effectLst/>
                <a:ea typeface="Times New Roman" panose="02020603050405020304" pitchFamily="18" charset="0"/>
                <a:cs typeface="Arial" panose="020B0604020202020204" pitchFamily="34" charset="0"/>
              </a:rPr>
              <a:t>US3451485A Onion harvesting machine (1966)</a:t>
            </a:r>
            <a:r>
              <a:rPr lang="en-US" sz="1400" b="0" kern="0" dirty="0">
                <a:solidFill>
                  <a:srgbClr val="000000"/>
                </a:solidFill>
                <a:effectLst/>
                <a:ea typeface="Times New Roman" panose="02020603050405020304" pitchFamily="18" charset="0"/>
                <a:cs typeface="Arial" panose="020B0604020202020204" pitchFamily="34" charset="0"/>
              </a:rPr>
              <a:t> </a:t>
            </a:r>
            <a:r>
              <a:rPr lang="en-US" sz="1400" b="0" kern="0" dirty="0">
                <a:effectLst/>
                <a:ea typeface="Times New Roman" panose="02020603050405020304" pitchFamily="18" charset="0"/>
                <a:cs typeface="Arial" panose="020B0604020202020204" pitchFamily="34" charset="0"/>
              </a:rPr>
              <a:t>- having belt to convey onion to a height and placing then on table having rolls which helps to cut leaves of onion.</a:t>
            </a:r>
            <a:endParaRPr lang="en-IN" sz="1400" b="1" kern="0" dirty="0">
              <a:effectLst/>
              <a:ea typeface="Times New Roman" panose="02020603050405020304" pitchFamily="18"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03DE4A8C-E630-489A-982F-3CB401A6F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856" y="703386"/>
            <a:ext cx="2335236" cy="3538023"/>
          </a:xfrm>
          <a:prstGeom prst="rect">
            <a:avLst/>
          </a:prstGeom>
        </p:spPr>
      </p:pic>
      <p:pic>
        <p:nvPicPr>
          <p:cNvPr id="11" name="Picture 10">
            <a:extLst>
              <a:ext uri="{FF2B5EF4-FFF2-40B4-BE49-F238E27FC236}">
                <a16:creationId xmlns:a16="http://schemas.microsoft.com/office/drawing/2014/main" id="{823E0562-43C6-4B52-BF63-B2ABD7171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56541" y="1392263"/>
            <a:ext cx="2217077" cy="2876308"/>
          </a:xfrm>
          <a:prstGeom prst="rect">
            <a:avLst/>
          </a:prstGeom>
        </p:spPr>
      </p:pic>
      <p:pic>
        <p:nvPicPr>
          <p:cNvPr id="13" name="Picture 12">
            <a:extLst>
              <a:ext uri="{FF2B5EF4-FFF2-40B4-BE49-F238E27FC236}">
                <a16:creationId xmlns:a16="http://schemas.microsoft.com/office/drawing/2014/main" id="{162AF8EB-5B69-4526-AD4B-FBFE66DBA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714" y="583810"/>
            <a:ext cx="2604571" cy="3772618"/>
          </a:xfrm>
          <a:prstGeom prst="rect">
            <a:avLst/>
          </a:prstGeom>
        </p:spPr>
      </p:pic>
      <p:sp>
        <p:nvSpPr>
          <p:cNvPr id="14" name="TextBox 13">
            <a:extLst>
              <a:ext uri="{FF2B5EF4-FFF2-40B4-BE49-F238E27FC236}">
                <a16:creationId xmlns:a16="http://schemas.microsoft.com/office/drawing/2014/main" id="{B092F58C-42BD-4F8E-B3EA-440E6E534D13}"/>
              </a:ext>
            </a:extLst>
          </p:cNvPr>
          <p:cNvSpPr txBox="1"/>
          <p:nvPr/>
        </p:nvSpPr>
        <p:spPr>
          <a:xfrm rot="16200000">
            <a:off x="6945924" y="2103066"/>
            <a:ext cx="3538024" cy="738664"/>
          </a:xfrm>
          <a:prstGeom prst="rect">
            <a:avLst/>
          </a:prstGeom>
          <a:noFill/>
        </p:spPr>
        <p:txBody>
          <a:bodyPr wrap="square" rtlCol="0">
            <a:spAutoFit/>
          </a:bodyPr>
          <a:lstStyle/>
          <a:p>
            <a:r>
              <a:rPr lang="en-IN" sz="1400" dirty="0"/>
              <a:t>Photo Credits - </a:t>
            </a:r>
            <a:r>
              <a:rPr lang="en-IN" sz="1400" dirty="0">
                <a:hlinkClick r:id="rId5"/>
              </a:rPr>
              <a:t>https://patentimages.storage.googleapis.com/82/06/e6/2e09c366dee2f8/US3451485.pdf</a:t>
            </a:r>
            <a:endParaRPr lang="en-IN" sz="1400" dirty="0"/>
          </a:p>
        </p:txBody>
      </p:sp>
    </p:spTree>
    <p:extLst>
      <p:ext uri="{BB962C8B-B14F-4D97-AF65-F5344CB8AC3E}">
        <p14:creationId xmlns:p14="http://schemas.microsoft.com/office/powerpoint/2010/main" val="297076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19120C-A5CC-40AE-BF69-F6430A6CD59C}"/>
              </a:ext>
            </a:extLst>
          </p:cNvPr>
          <p:cNvSpPr txBox="1"/>
          <p:nvPr/>
        </p:nvSpPr>
        <p:spPr>
          <a:xfrm>
            <a:off x="0" y="140268"/>
            <a:ext cx="9144000" cy="353943"/>
          </a:xfrm>
          <a:prstGeom prst="rect">
            <a:avLst/>
          </a:prstGeom>
          <a:noFill/>
        </p:spPr>
        <p:txBody>
          <a:bodyPr wrap="square" rtlCol="0">
            <a:spAutoFit/>
          </a:bodyPr>
          <a:lstStyle/>
          <a:p>
            <a:pPr algn="ctr"/>
            <a:r>
              <a:rPr lang="en-IN" dirty="0"/>
              <a:t>Solution available to the Problem Statement</a:t>
            </a:r>
          </a:p>
        </p:txBody>
      </p:sp>
      <p:sp>
        <p:nvSpPr>
          <p:cNvPr id="5" name="TextBox 4">
            <a:extLst>
              <a:ext uri="{FF2B5EF4-FFF2-40B4-BE49-F238E27FC236}">
                <a16:creationId xmlns:a16="http://schemas.microsoft.com/office/drawing/2014/main" id="{E7054F31-7479-4194-94AE-D9527C907B7A}"/>
              </a:ext>
            </a:extLst>
          </p:cNvPr>
          <p:cNvSpPr txBox="1"/>
          <p:nvPr/>
        </p:nvSpPr>
        <p:spPr>
          <a:xfrm>
            <a:off x="316523" y="703386"/>
            <a:ext cx="3488788" cy="2077492"/>
          </a:xfrm>
          <a:prstGeom prst="rect">
            <a:avLst/>
          </a:prstGeom>
          <a:noFill/>
        </p:spPr>
        <p:txBody>
          <a:bodyPr wrap="square" rtlCol="0">
            <a:spAutoFit/>
          </a:bodyPr>
          <a:lstStyle/>
          <a:p>
            <a:pPr marL="342900" indent="-342900">
              <a:buFont typeface="Wingdings" panose="05000000000000000000" pitchFamily="2" charset="2"/>
              <a:buChar char="§"/>
            </a:pPr>
            <a:r>
              <a:rPr lang="en-US" sz="1400" b="1" kern="0" dirty="0">
                <a:solidFill>
                  <a:srgbClr val="000000"/>
                </a:solidFill>
                <a:effectLst/>
                <a:ea typeface="Times New Roman" panose="02020603050405020304" pitchFamily="18" charset="0"/>
                <a:cs typeface="Arial" panose="020B0604020202020204" pitchFamily="34" charset="0"/>
              </a:rPr>
              <a:t>WO2020053841A1 Onion harvesting machine with ability to cut stems (2018)-</a:t>
            </a:r>
            <a:r>
              <a:rPr lang="en-US" sz="1400" b="0" kern="0" dirty="0">
                <a:solidFill>
                  <a:srgbClr val="000000"/>
                </a:solidFill>
                <a:effectLst/>
                <a:ea typeface="Times New Roman" panose="02020603050405020304" pitchFamily="18" charset="0"/>
                <a:cs typeface="Arial" panose="020B0604020202020204" pitchFamily="34" charset="0"/>
              </a:rPr>
              <a:t> </a:t>
            </a:r>
            <a:r>
              <a:rPr lang="en-US" sz="1400" b="0" kern="0" dirty="0">
                <a:effectLst/>
                <a:ea typeface="Times New Roman" panose="02020603050405020304" pitchFamily="18" charset="0"/>
                <a:cs typeface="Times New Roman" panose="02020603050405020304" pitchFamily="18" charset="0"/>
              </a:rPr>
              <a:t>This invention is called an onion harvesting machine with the capability of cutting stems and separating clods and stones. This machine is attached to tractor and carried the power of this machine is supplied by PTO tractor.</a:t>
            </a:r>
            <a:endParaRPr lang="en-IN" sz="1400" b="1" kern="0" dirty="0">
              <a:effectLst/>
              <a:ea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7C497D11-C69B-4E49-B268-6C5AD9E31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279" y="529131"/>
            <a:ext cx="3080824" cy="2077492"/>
          </a:xfrm>
          <a:prstGeom prst="rect">
            <a:avLst/>
          </a:prstGeom>
        </p:spPr>
      </p:pic>
      <p:sp>
        <p:nvSpPr>
          <p:cNvPr id="8" name="TextBox 7">
            <a:extLst>
              <a:ext uri="{FF2B5EF4-FFF2-40B4-BE49-F238E27FC236}">
                <a16:creationId xmlns:a16="http://schemas.microsoft.com/office/drawing/2014/main" id="{64375362-EBFD-4AE5-902C-1A1EF24B20F3}"/>
              </a:ext>
            </a:extLst>
          </p:cNvPr>
          <p:cNvSpPr txBox="1"/>
          <p:nvPr/>
        </p:nvSpPr>
        <p:spPr>
          <a:xfrm>
            <a:off x="464234" y="2493923"/>
            <a:ext cx="3341077" cy="2015936"/>
          </a:xfrm>
          <a:prstGeom prst="rect">
            <a:avLst/>
          </a:prstGeom>
          <a:noFill/>
        </p:spPr>
        <p:txBody>
          <a:bodyPr wrap="square" rtlCol="0">
            <a:spAutoFit/>
          </a:bodyPr>
          <a:lstStyle/>
          <a:p>
            <a:r>
              <a:rPr lang="en-US" sz="1800" dirty="0">
                <a:effectLst/>
                <a:ea typeface="Calibri" panose="020F0502020204030204" pitchFamily="34" charset="0"/>
                <a:cs typeface="Times New Roman" panose="02020603050405020304" pitchFamily="18" charset="0"/>
              </a:rPr>
              <a:t>There are several other patents on onion harvesting. In general the present onion harvesting machines consists of conveyer belt and cutting of leaves using rotating unit like gear, razor, rolls, etc. in common.</a:t>
            </a:r>
            <a:endParaRPr lang="en-IN" sz="1800" dirty="0">
              <a:effectLst/>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7E8BF754-D930-452D-A5D9-8BF934257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311" y="2374800"/>
            <a:ext cx="2324100" cy="1524545"/>
          </a:xfrm>
          <a:prstGeom prst="rect">
            <a:avLst/>
          </a:prstGeom>
        </p:spPr>
      </p:pic>
      <p:pic>
        <p:nvPicPr>
          <p:cNvPr id="12" name="Picture 11">
            <a:extLst>
              <a:ext uri="{FF2B5EF4-FFF2-40B4-BE49-F238E27FC236}">
                <a16:creationId xmlns:a16="http://schemas.microsoft.com/office/drawing/2014/main" id="{7E5290B0-90FC-43F2-AF41-F63368407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377" y="2374800"/>
            <a:ext cx="2324100" cy="1524545"/>
          </a:xfrm>
          <a:prstGeom prst="rect">
            <a:avLst/>
          </a:prstGeom>
        </p:spPr>
      </p:pic>
      <p:sp>
        <p:nvSpPr>
          <p:cNvPr id="13" name="TextBox 12">
            <a:extLst>
              <a:ext uri="{FF2B5EF4-FFF2-40B4-BE49-F238E27FC236}">
                <a16:creationId xmlns:a16="http://schemas.microsoft.com/office/drawing/2014/main" id="{364B5530-623E-4497-A273-B0243C3B94E5}"/>
              </a:ext>
            </a:extLst>
          </p:cNvPr>
          <p:cNvSpPr txBox="1"/>
          <p:nvPr/>
        </p:nvSpPr>
        <p:spPr>
          <a:xfrm>
            <a:off x="3720905" y="3899345"/>
            <a:ext cx="2324100" cy="600164"/>
          </a:xfrm>
          <a:prstGeom prst="rect">
            <a:avLst/>
          </a:prstGeom>
          <a:noFill/>
        </p:spPr>
        <p:txBody>
          <a:bodyPr wrap="square" rtlCol="0">
            <a:spAutoFit/>
          </a:bodyPr>
          <a:lstStyle/>
          <a:p>
            <a:r>
              <a:rPr lang="en-IN" sz="1100" dirty="0"/>
              <a:t>Photo Credits - </a:t>
            </a:r>
            <a:r>
              <a:rPr lang="en-IN" sz="1100" dirty="0">
                <a:hlinkClick r:id="rId5"/>
              </a:rPr>
              <a:t>http://www.shuknecht.com/custom-onion-harvesting-equipment.html</a:t>
            </a:r>
            <a:endParaRPr lang="en-IN" sz="1100" dirty="0"/>
          </a:p>
        </p:txBody>
      </p:sp>
      <p:sp>
        <p:nvSpPr>
          <p:cNvPr id="15" name="TextBox 14">
            <a:extLst>
              <a:ext uri="{FF2B5EF4-FFF2-40B4-BE49-F238E27FC236}">
                <a16:creationId xmlns:a16="http://schemas.microsoft.com/office/drawing/2014/main" id="{BC226F99-FBD4-4499-B85C-301F8EEFDF30}"/>
              </a:ext>
            </a:extLst>
          </p:cNvPr>
          <p:cNvSpPr txBox="1"/>
          <p:nvPr/>
        </p:nvSpPr>
        <p:spPr>
          <a:xfrm>
            <a:off x="6404903" y="3909695"/>
            <a:ext cx="2324100" cy="600164"/>
          </a:xfrm>
          <a:prstGeom prst="rect">
            <a:avLst/>
          </a:prstGeom>
          <a:noFill/>
        </p:spPr>
        <p:txBody>
          <a:bodyPr wrap="square" rtlCol="0">
            <a:spAutoFit/>
          </a:bodyPr>
          <a:lstStyle/>
          <a:p>
            <a:r>
              <a:rPr lang="en-IN" sz="1100" dirty="0"/>
              <a:t>Photo Credits - </a:t>
            </a:r>
            <a:r>
              <a:rPr lang="en-IN" sz="1100" dirty="0">
                <a:hlinkClick r:id="rId6"/>
              </a:rPr>
              <a:t>http://www.israelagri.com/?CategoryID=401&amp;ArticleID=615</a:t>
            </a:r>
            <a:endParaRPr lang="en-IN" sz="1100" dirty="0"/>
          </a:p>
        </p:txBody>
      </p:sp>
      <p:sp>
        <p:nvSpPr>
          <p:cNvPr id="2" name="TextBox 1">
            <a:extLst>
              <a:ext uri="{FF2B5EF4-FFF2-40B4-BE49-F238E27FC236}">
                <a16:creationId xmlns:a16="http://schemas.microsoft.com/office/drawing/2014/main" id="{3981874C-145D-4684-8B32-3A0A6B2DE190}"/>
              </a:ext>
            </a:extLst>
          </p:cNvPr>
          <p:cNvSpPr txBox="1"/>
          <p:nvPr/>
        </p:nvSpPr>
        <p:spPr>
          <a:xfrm>
            <a:off x="6503378" y="1279336"/>
            <a:ext cx="2324099" cy="577081"/>
          </a:xfrm>
          <a:prstGeom prst="rect">
            <a:avLst/>
          </a:prstGeom>
          <a:noFill/>
        </p:spPr>
        <p:txBody>
          <a:bodyPr wrap="square" rtlCol="0">
            <a:spAutoFit/>
          </a:bodyPr>
          <a:lstStyle/>
          <a:p>
            <a:r>
              <a:rPr lang="en-US" sz="1050" dirty="0"/>
              <a:t>Photo Credits - </a:t>
            </a:r>
            <a:r>
              <a:rPr lang="en-US" sz="1050" dirty="0">
                <a:hlinkClick r:id="rId7"/>
              </a:rPr>
              <a:t>https://www.patentauction.com/patent.php?nb=15864</a:t>
            </a:r>
            <a:endParaRPr lang="en-IN" sz="1050" dirty="0"/>
          </a:p>
        </p:txBody>
      </p:sp>
    </p:spTree>
    <p:extLst>
      <p:ext uri="{BB962C8B-B14F-4D97-AF65-F5344CB8AC3E}">
        <p14:creationId xmlns:p14="http://schemas.microsoft.com/office/powerpoint/2010/main" val="57115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6550E2-85D3-4D3B-B606-A8CC44DFB95D}"/>
              </a:ext>
            </a:extLst>
          </p:cNvPr>
          <p:cNvSpPr txBox="1"/>
          <p:nvPr/>
        </p:nvSpPr>
        <p:spPr>
          <a:xfrm>
            <a:off x="0" y="108081"/>
            <a:ext cx="9144000" cy="353943"/>
          </a:xfrm>
          <a:prstGeom prst="rect">
            <a:avLst/>
          </a:prstGeom>
          <a:noFill/>
        </p:spPr>
        <p:txBody>
          <a:bodyPr wrap="square" rtlCol="0">
            <a:spAutoFit/>
          </a:bodyPr>
          <a:lstStyle/>
          <a:p>
            <a:pPr algn="ctr"/>
            <a:r>
              <a:rPr lang="en-IN" dirty="0"/>
              <a:t>Market Survey</a:t>
            </a:r>
          </a:p>
        </p:txBody>
      </p:sp>
      <p:graphicFrame>
        <p:nvGraphicFramePr>
          <p:cNvPr id="5" name="Table 5">
            <a:extLst>
              <a:ext uri="{FF2B5EF4-FFF2-40B4-BE49-F238E27FC236}">
                <a16:creationId xmlns:a16="http://schemas.microsoft.com/office/drawing/2014/main" id="{6AFC951A-531B-4FCD-937C-AA2E17F5CE58}"/>
              </a:ext>
            </a:extLst>
          </p:cNvPr>
          <p:cNvGraphicFramePr>
            <a:graphicFrameLocks noGrp="1"/>
          </p:cNvGraphicFramePr>
          <p:nvPr>
            <p:extLst>
              <p:ext uri="{D42A27DB-BD31-4B8C-83A1-F6EECF244321}">
                <p14:modId xmlns:p14="http://schemas.microsoft.com/office/powerpoint/2010/main" val="1244832350"/>
              </p:ext>
            </p:extLst>
          </p:nvPr>
        </p:nvGraphicFramePr>
        <p:xfrm>
          <a:off x="1674844" y="676703"/>
          <a:ext cx="5794311" cy="2346960"/>
        </p:xfrm>
        <a:graphic>
          <a:graphicData uri="http://schemas.openxmlformats.org/drawingml/2006/table">
            <a:tbl>
              <a:tblPr firstRow="1" bandRow="1">
                <a:tableStyleId>{5C22544A-7EE6-4342-B048-85BDC9FD1C3A}</a:tableStyleId>
              </a:tblPr>
              <a:tblGrid>
                <a:gridCol w="1931437">
                  <a:extLst>
                    <a:ext uri="{9D8B030D-6E8A-4147-A177-3AD203B41FA5}">
                      <a16:colId xmlns:a16="http://schemas.microsoft.com/office/drawing/2014/main" val="4086814829"/>
                    </a:ext>
                  </a:extLst>
                </a:gridCol>
                <a:gridCol w="1931437">
                  <a:extLst>
                    <a:ext uri="{9D8B030D-6E8A-4147-A177-3AD203B41FA5}">
                      <a16:colId xmlns:a16="http://schemas.microsoft.com/office/drawing/2014/main" val="3186140069"/>
                    </a:ext>
                  </a:extLst>
                </a:gridCol>
                <a:gridCol w="1931437">
                  <a:extLst>
                    <a:ext uri="{9D8B030D-6E8A-4147-A177-3AD203B41FA5}">
                      <a16:colId xmlns:a16="http://schemas.microsoft.com/office/drawing/2014/main" val="3942294820"/>
                    </a:ext>
                  </a:extLst>
                </a:gridCol>
              </a:tblGrid>
              <a:tr h="314617">
                <a:tc>
                  <a:txBody>
                    <a:bodyPr/>
                    <a:lstStyle/>
                    <a:p>
                      <a:r>
                        <a:rPr lang="en-IN" dirty="0"/>
                        <a:t>Machine Name</a:t>
                      </a:r>
                    </a:p>
                  </a:txBody>
                  <a:tcPr/>
                </a:tc>
                <a:tc>
                  <a:txBody>
                    <a:bodyPr/>
                    <a:lstStyle/>
                    <a:p>
                      <a:r>
                        <a:rPr lang="en-IN" dirty="0"/>
                        <a:t>Machine Price</a:t>
                      </a:r>
                    </a:p>
                  </a:txBody>
                  <a:tcPr/>
                </a:tc>
                <a:tc>
                  <a:txBody>
                    <a:bodyPr/>
                    <a:lstStyle/>
                    <a:p>
                      <a:r>
                        <a:rPr lang="en-IN" dirty="0"/>
                        <a:t>Machine Functioning</a:t>
                      </a:r>
                    </a:p>
                  </a:txBody>
                  <a:tcPr/>
                </a:tc>
                <a:extLst>
                  <a:ext uri="{0D108BD9-81ED-4DB2-BD59-A6C34878D82A}">
                    <a16:rowId xmlns:a16="http://schemas.microsoft.com/office/drawing/2014/main" val="1667989578"/>
                  </a:ext>
                </a:extLst>
              </a:tr>
              <a:tr h="1012246">
                <a:tc>
                  <a:txBody>
                    <a:bodyPr/>
                    <a:lstStyle/>
                    <a:p>
                      <a:r>
                        <a:rPr lang="en-IN" dirty="0"/>
                        <a:t>Anon diesel engine power callions and spring Onion Harvesting Machine </a:t>
                      </a:r>
                    </a:p>
                  </a:txBody>
                  <a:tcPr/>
                </a:tc>
                <a:tc>
                  <a:txBody>
                    <a:bodyPr/>
                    <a:lstStyle/>
                    <a:p>
                      <a:r>
                        <a:rPr lang="en-IN" dirty="0"/>
                        <a:t>US $5600 - $8200 / set</a:t>
                      </a:r>
                    </a:p>
                  </a:txBody>
                  <a:tcPr/>
                </a:tc>
                <a:tc>
                  <a:txBody>
                    <a:bodyPr/>
                    <a:lstStyle/>
                    <a:p>
                      <a:r>
                        <a:rPr lang="en-IN" dirty="0"/>
                        <a:t>Remove the Onions from ground.</a:t>
                      </a:r>
                    </a:p>
                  </a:txBody>
                  <a:tcPr/>
                </a:tc>
                <a:extLst>
                  <a:ext uri="{0D108BD9-81ED-4DB2-BD59-A6C34878D82A}">
                    <a16:rowId xmlns:a16="http://schemas.microsoft.com/office/drawing/2014/main" val="1024507507"/>
                  </a:ext>
                </a:extLst>
              </a:tr>
              <a:tr h="547160">
                <a:tc>
                  <a:txBody>
                    <a:bodyPr/>
                    <a:lstStyle/>
                    <a:p>
                      <a:r>
                        <a:rPr lang="en-IN" dirty="0"/>
                        <a:t>Koppert Machines- Onion Harvester</a:t>
                      </a:r>
                    </a:p>
                  </a:txBody>
                  <a:tcPr/>
                </a:tc>
                <a:tc>
                  <a:txBody>
                    <a:bodyPr/>
                    <a:lstStyle/>
                    <a:p>
                      <a:r>
                        <a:rPr lang="en-IN" dirty="0"/>
                        <a:t>€67,500 / piece</a:t>
                      </a:r>
                    </a:p>
                  </a:txBody>
                  <a:tcPr/>
                </a:tc>
                <a:tc>
                  <a:txBody>
                    <a:bodyPr/>
                    <a:lstStyle/>
                    <a:p>
                      <a:r>
                        <a:rPr lang="en-IN" dirty="0"/>
                        <a:t>Remove the onions + Cut the leaves</a:t>
                      </a:r>
                    </a:p>
                  </a:txBody>
                  <a:tcPr/>
                </a:tc>
                <a:extLst>
                  <a:ext uri="{0D108BD9-81ED-4DB2-BD59-A6C34878D82A}">
                    <a16:rowId xmlns:a16="http://schemas.microsoft.com/office/drawing/2014/main" val="3356690820"/>
                  </a:ext>
                </a:extLst>
              </a:tr>
            </a:tbl>
          </a:graphicData>
        </a:graphic>
      </p:graphicFrame>
      <p:sp>
        <p:nvSpPr>
          <p:cNvPr id="2" name="TextBox 1">
            <a:extLst>
              <a:ext uri="{FF2B5EF4-FFF2-40B4-BE49-F238E27FC236}">
                <a16:creationId xmlns:a16="http://schemas.microsoft.com/office/drawing/2014/main" id="{BAD8583E-A1C3-4305-A54B-7966C8B05513}"/>
              </a:ext>
            </a:extLst>
          </p:cNvPr>
          <p:cNvSpPr txBox="1"/>
          <p:nvPr/>
        </p:nvSpPr>
        <p:spPr>
          <a:xfrm>
            <a:off x="-1" y="3328024"/>
            <a:ext cx="9144000" cy="1138773"/>
          </a:xfrm>
          <a:prstGeom prst="rect">
            <a:avLst/>
          </a:prstGeom>
          <a:noFill/>
        </p:spPr>
        <p:txBody>
          <a:bodyPr wrap="square" rtlCol="0">
            <a:spAutoFit/>
          </a:bodyPr>
          <a:lstStyle/>
          <a:p>
            <a:pPr algn="ctr"/>
            <a:r>
              <a:rPr lang="en-US" dirty="0"/>
              <a:t>Manual Labour Details - </a:t>
            </a:r>
          </a:p>
          <a:p>
            <a:pPr algn="ctr"/>
            <a:r>
              <a:rPr lang="en-US" dirty="0"/>
              <a:t>Cost of Labor for Onion Harvesting – </a:t>
            </a:r>
            <a:r>
              <a:rPr lang="en-IN" sz="1700" b="0" i="0" kern="1200" dirty="0">
                <a:effectLst/>
                <a:latin typeface="+mn-lt"/>
                <a:ea typeface="+mn-ea"/>
                <a:cs typeface="+mn-cs"/>
              </a:rPr>
              <a:t>₹7000 / Acre.</a:t>
            </a:r>
          </a:p>
          <a:p>
            <a:pPr algn="ctr"/>
            <a:r>
              <a:rPr lang="en-IN" dirty="0"/>
              <a:t>Time required for Harvesting – 7 days for 2.5 Acres with 12 workers.</a:t>
            </a:r>
            <a:endParaRPr lang="en-US" dirty="0"/>
          </a:p>
          <a:p>
            <a:endParaRPr lang="en-IN" dirty="0"/>
          </a:p>
        </p:txBody>
      </p:sp>
    </p:spTree>
    <p:extLst>
      <p:ext uri="{BB962C8B-B14F-4D97-AF65-F5344CB8AC3E}">
        <p14:creationId xmlns:p14="http://schemas.microsoft.com/office/powerpoint/2010/main" val="4180690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1E39D-1913-47D0-AC64-2BB9C2D6D7A4}"/>
              </a:ext>
            </a:extLst>
          </p:cNvPr>
          <p:cNvSpPr txBox="1"/>
          <p:nvPr/>
        </p:nvSpPr>
        <p:spPr>
          <a:xfrm>
            <a:off x="0" y="48029"/>
            <a:ext cx="9144000" cy="353943"/>
          </a:xfrm>
          <a:prstGeom prst="rect">
            <a:avLst/>
          </a:prstGeom>
          <a:noFill/>
        </p:spPr>
        <p:txBody>
          <a:bodyPr wrap="square" rtlCol="0">
            <a:spAutoFit/>
          </a:bodyPr>
          <a:lstStyle/>
          <a:p>
            <a:pPr algn="ctr"/>
            <a:r>
              <a:rPr lang="en-IN" dirty="0"/>
              <a:t>Our Solution Product</a:t>
            </a:r>
          </a:p>
        </p:txBody>
      </p:sp>
      <p:sp>
        <p:nvSpPr>
          <p:cNvPr id="6" name="TextBox 5">
            <a:extLst>
              <a:ext uri="{FF2B5EF4-FFF2-40B4-BE49-F238E27FC236}">
                <a16:creationId xmlns:a16="http://schemas.microsoft.com/office/drawing/2014/main" id="{7DEE36F7-7A32-4919-AAF4-771DB4A9F1D9}"/>
              </a:ext>
            </a:extLst>
          </p:cNvPr>
          <p:cNvSpPr txBox="1"/>
          <p:nvPr/>
        </p:nvSpPr>
        <p:spPr>
          <a:xfrm>
            <a:off x="344660" y="401972"/>
            <a:ext cx="4051494" cy="4231928"/>
          </a:xfrm>
          <a:prstGeom prst="rect">
            <a:avLst/>
          </a:prstGeom>
          <a:noFill/>
        </p:spPr>
        <p:txBody>
          <a:bodyPr wrap="square" rtlCol="0">
            <a:spAutoFit/>
          </a:bodyPr>
          <a:lstStyle/>
          <a:p>
            <a:r>
              <a:rPr lang="en-US" sz="1800" spc="-5" dirty="0">
                <a:solidFill>
                  <a:srgbClr val="005386"/>
                </a:solidFill>
                <a:cs typeface="Palladio Uralic"/>
              </a:rPr>
              <a:t>A combination </a:t>
            </a:r>
            <a:r>
              <a:rPr lang="en-US" sz="1800" dirty="0">
                <a:solidFill>
                  <a:srgbClr val="005386"/>
                </a:solidFill>
                <a:cs typeface="Palladio Uralic"/>
              </a:rPr>
              <a:t>of </a:t>
            </a:r>
            <a:r>
              <a:rPr lang="en-US" sz="1800" spc="-5" dirty="0">
                <a:solidFill>
                  <a:srgbClr val="005386"/>
                </a:solidFill>
                <a:cs typeface="Palladio Uralic"/>
              </a:rPr>
              <a:t>belts </a:t>
            </a:r>
            <a:r>
              <a:rPr lang="en-US" sz="1800" dirty="0">
                <a:solidFill>
                  <a:srgbClr val="005386"/>
                </a:solidFill>
                <a:cs typeface="Palladio Uralic"/>
              </a:rPr>
              <a:t>and rollers </a:t>
            </a:r>
            <a:r>
              <a:rPr lang="en-US" sz="1800" spc="-10" dirty="0">
                <a:solidFill>
                  <a:srgbClr val="005386"/>
                </a:solidFill>
                <a:cs typeface="Palladio Uralic"/>
              </a:rPr>
              <a:t>driven </a:t>
            </a:r>
            <a:r>
              <a:rPr lang="en-US" sz="1800" dirty="0">
                <a:solidFill>
                  <a:srgbClr val="005386"/>
                </a:solidFill>
                <a:cs typeface="Palladio Uralic"/>
              </a:rPr>
              <a:t>by </a:t>
            </a:r>
            <a:r>
              <a:rPr lang="en-US" sz="1800" spc="-5" dirty="0">
                <a:solidFill>
                  <a:srgbClr val="005386"/>
                </a:solidFill>
                <a:cs typeface="Palladio Uralic"/>
              </a:rPr>
              <a:t>the PTO is used </a:t>
            </a:r>
            <a:r>
              <a:rPr lang="en-US" sz="1800" dirty="0">
                <a:solidFill>
                  <a:srgbClr val="005386"/>
                </a:solidFill>
                <a:cs typeface="Palladio Uralic"/>
              </a:rPr>
              <a:t>for </a:t>
            </a:r>
            <a:r>
              <a:rPr lang="en-US" sz="1800" spc="-5" dirty="0">
                <a:solidFill>
                  <a:srgbClr val="005386"/>
                </a:solidFill>
                <a:cs typeface="Palladio Uralic"/>
              </a:rPr>
              <a:t>the transportation  of </a:t>
            </a:r>
            <a:r>
              <a:rPr lang="en-US" sz="1800" dirty="0">
                <a:solidFill>
                  <a:srgbClr val="005386"/>
                </a:solidFill>
                <a:cs typeface="Palladio Uralic"/>
              </a:rPr>
              <a:t>onions across </a:t>
            </a:r>
            <a:r>
              <a:rPr lang="en-US" sz="1800" spc="-5" dirty="0">
                <a:solidFill>
                  <a:srgbClr val="005386"/>
                </a:solidFill>
                <a:cs typeface="Palladio Uralic"/>
              </a:rPr>
              <a:t>the machine. For further movement gravity has been used as </a:t>
            </a:r>
            <a:r>
              <a:rPr lang="en-US" sz="1800" dirty="0">
                <a:solidFill>
                  <a:srgbClr val="005386"/>
                </a:solidFill>
                <a:cs typeface="Palladio Uralic"/>
              </a:rPr>
              <a:t>a  </a:t>
            </a:r>
            <a:r>
              <a:rPr lang="en-US" sz="1800" spc="-5" dirty="0">
                <a:solidFill>
                  <a:srgbClr val="005386"/>
                </a:solidFill>
                <a:cs typeface="Palladio Uralic"/>
              </a:rPr>
              <a:t>source of force </a:t>
            </a:r>
            <a:r>
              <a:rPr lang="en-US" sz="1800" dirty="0">
                <a:solidFill>
                  <a:srgbClr val="005386"/>
                </a:solidFill>
                <a:cs typeface="Palladio Uralic"/>
              </a:rPr>
              <a:t>to </a:t>
            </a:r>
            <a:r>
              <a:rPr lang="en-US" sz="1800" spc="-5" dirty="0">
                <a:solidFill>
                  <a:srgbClr val="005386"/>
                </a:solidFill>
                <a:cs typeface="Palladio Uralic"/>
              </a:rPr>
              <a:t>the </a:t>
            </a:r>
            <a:r>
              <a:rPr lang="en-US" sz="1800" dirty="0">
                <a:solidFill>
                  <a:srgbClr val="005386"/>
                </a:solidFill>
                <a:cs typeface="Palladio Uralic"/>
              </a:rPr>
              <a:t>onions. </a:t>
            </a:r>
            <a:r>
              <a:rPr lang="en-US" sz="1800" spc="-5" dirty="0">
                <a:solidFill>
                  <a:srgbClr val="005386"/>
                </a:solidFill>
                <a:cs typeface="Palladio Uralic"/>
              </a:rPr>
              <a:t>The vibration </a:t>
            </a:r>
            <a:r>
              <a:rPr lang="en-US" sz="1800" dirty="0">
                <a:solidFill>
                  <a:srgbClr val="005386"/>
                </a:solidFill>
                <a:cs typeface="Palladio Uralic"/>
              </a:rPr>
              <a:t>of </a:t>
            </a:r>
            <a:r>
              <a:rPr lang="en-US" sz="1800" spc="-5" dirty="0">
                <a:solidFill>
                  <a:srgbClr val="005386"/>
                </a:solidFill>
                <a:cs typeface="Palladio Uralic"/>
              </a:rPr>
              <a:t>the tractor </a:t>
            </a:r>
            <a:r>
              <a:rPr lang="en-US" sz="1800" spc="-10" dirty="0">
                <a:solidFill>
                  <a:srgbClr val="005386"/>
                </a:solidFill>
                <a:cs typeface="Palladio Uralic"/>
              </a:rPr>
              <a:t>is </a:t>
            </a:r>
            <a:r>
              <a:rPr lang="en-US" sz="1800" spc="-5" dirty="0">
                <a:solidFill>
                  <a:srgbClr val="005386"/>
                </a:solidFill>
                <a:cs typeface="Palladio Uralic"/>
              </a:rPr>
              <a:t>utilized </a:t>
            </a:r>
            <a:r>
              <a:rPr lang="en-US" sz="1800" dirty="0">
                <a:solidFill>
                  <a:srgbClr val="005386"/>
                </a:solidFill>
                <a:cs typeface="Palladio Uralic"/>
              </a:rPr>
              <a:t>for </a:t>
            </a:r>
            <a:r>
              <a:rPr lang="en-US" sz="1800" spc="-5" dirty="0">
                <a:solidFill>
                  <a:srgbClr val="005386"/>
                </a:solidFill>
                <a:cs typeface="Palladio Uralic"/>
              </a:rPr>
              <a:t>breaking  down the </a:t>
            </a:r>
            <a:r>
              <a:rPr lang="en-US" sz="1800" dirty="0">
                <a:solidFill>
                  <a:srgbClr val="005386"/>
                </a:solidFill>
                <a:cs typeface="Palladio Uralic"/>
              </a:rPr>
              <a:t>soil. </a:t>
            </a:r>
            <a:r>
              <a:rPr lang="en-US" sz="1800" spc="-5" dirty="0">
                <a:solidFill>
                  <a:srgbClr val="005386"/>
                </a:solidFill>
                <a:cs typeface="Palladio Uralic"/>
              </a:rPr>
              <a:t>A </a:t>
            </a:r>
            <a:r>
              <a:rPr lang="en-US" sz="1800" dirty="0">
                <a:solidFill>
                  <a:srgbClr val="005386"/>
                </a:solidFill>
                <a:cs typeface="Palladio Uralic"/>
              </a:rPr>
              <a:t>series </a:t>
            </a:r>
            <a:r>
              <a:rPr lang="en-US" sz="1800" spc="-5" dirty="0">
                <a:solidFill>
                  <a:srgbClr val="005386"/>
                </a:solidFill>
                <a:cs typeface="Palladio Uralic"/>
              </a:rPr>
              <a:t>of rollers and separator is used </a:t>
            </a:r>
            <a:r>
              <a:rPr lang="en-US" sz="1800" dirty="0">
                <a:solidFill>
                  <a:srgbClr val="005386"/>
                </a:solidFill>
                <a:cs typeface="Palladio Uralic"/>
              </a:rPr>
              <a:t>for </a:t>
            </a:r>
            <a:r>
              <a:rPr lang="en-US" sz="1800" spc="-10" dirty="0">
                <a:solidFill>
                  <a:srgbClr val="005386"/>
                </a:solidFill>
                <a:cs typeface="Palladio Uralic"/>
              </a:rPr>
              <a:t>the </a:t>
            </a:r>
            <a:r>
              <a:rPr lang="en-US" sz="1800" spc="-5" dirty="0">
                <a:solidFill>
                  <a:srgbClr val="005386"/>
                </a:solidFill>
                <a:cs typeface="Palladio Uralic"/>
              </a:rPr>
              <a:t>separation </a:t>
            </a:r>
            <a:r>
              <a:rPr lang="en-US" sz="1800" dirty="0">
                <a:solidFill>
                  <a:srgbClr val="005386"/>
                </a:solidFill>
                <a:cs typeface="Palladio Uralic"/>
              </a:rPr>
              <a:t>of </a:t>
            </a:r>
            <a:r>
              <a:rPr lang="en-US" sz="1800" spc="-5" dirty="0">
                <a:solidFill>
                  <a:srgbClr val="005386"/>
                </a:solidFill>
                <a:cs typeface="Palladio Uralic"/>
              </a:rPr>
              <a:t>soil from  the </a:t>
            </a:r>
            <a:r>
              <a:rPr lang="en-US" sz="1800" dirty="0">
                <a:solidFill>
                  <a:srgbClr val="005386"/>
                </a:solidFill>
                <a:cs typeface="Palladio Uralic"/>
              </a:rPr>
              <a:t>onions. </a:t>
            </a:r>
            <a:r>
              <a:rPr lang="en-US" sz="1800" spc="-5" dirty="0">
                <a:solidFill>
                  <a:srgbClr val="005386"/>
                </a:solidFill>
                <a:cs typeface="Palladio Uralic"/>
              </a:rPr>
              <a:t>Slider-Crank </a:t>
            </a:r>
            <a:r>
              <a:rPr lang="en-US" sz="1800" dirty="0">
                <a:solidFill>
                  <a:srgbClr val="005386"/>
                </a:solidFill>
                <a:cs typeface="Palladio Uralic"/>
              </a:rPr>
              <a:t>Mechanism (also </a:t>
            </a:r>
            <a:r>
              <a:rPr lang="en-US" sz="1800" spc="-5" dirty="0">
                <a:solidFill>
                  <a:srgbClr val="005386"/>
                </a:solidFill>
                <a:cs typeface="Palladio Uralic"/>
              </a:rPr>
              <a:t>driven </a:t>
            </a:r>
            <a:r>
              <a:rPr lang="en-US" sz="1800" dirty="0">
                <a:solidFill>
                  <a:srgbClr val="005386"/>
                </a:solidFill>
                <a:cs typeface="Palladio Uralic"/>
              </a:rPr>
              <a:t>by </a:t>
            </a:r>
            <a:r>
              <a:rPr lang="en-US" sz="1800" spc="-5" dirty="0">
                <a:solidFill>
                  <a:srgbClr val="005386"/>
                </a:solidFill>
                <a:cs typeface="Palladio Uralic"/>
              </a:rPr>
              <a:t>the </a:t>
            </a:r>
            <a:r>
              <a:rPr lang="en-US" sz="1800" dirty="0">
                <a:solidFill>
                  <a:srgbClr val="005386"/>
                </a:solidFill>
                <a:cs typeface="Palladio Uralic"/>
              </a:rPr>
              <a:t>PTO) </a:t>
            </a:r>
            <a:r>
              <a:rPr lang="en-US" sz="1800" spc="-5" dirty="0">
                <a:solidFill>
                  <a:srgbClr val="005386"/>
                </a:solidFill>
                <a:cs typeface="Palladio Uralic"/>
              </a:rPr>
              <a:t>is used </a:t>
            </a:r>
            <a:r>
              <a:rPr lang="en-US" sz="1800" dirty="0">
                <a:solidFill>
                  <a:srgbClr val="005386"/>
                </a:solidFill>
                <a:cs typeface="Palladio Uralic"/>
              </a:rPr>
              <a:t>for </a:t>
            </a:r>
            <a:r>
              <a:rPr lang="en-US" sz="1800" spc="-5" dirty="0">
                <a:solidFill>
                  <a:srgbClr val="005386"/>
                </a:solidFill>
                <a:cs typeface="Palladio Uralic"/>
              </a:rPr>
              <a:t>the cutting  of </a:t>
            </a:r>
            <a:r>
              <a:rPr lang="en-US" sz="1800" spc="-10" dirty="0">
                <a:solidFill>
                  <a:srgbClr val="005386"/>
                </a:solidFill>
                <a:cs typeface="Palladio Uralic"/>
              </a:rPr>
              <a:t>leaves. </a:t>
            </a:r>
            <a:r>
              <a:rPr lang="en-US" sz="1800" spc="-5" dirty="0">
                <a:solidFill>
                  <a:srgbClr val="005386"/>
                </a:solidFill>
                <a:cs typeface="Palladio Uralic"/>
              </a:rPr>
              <a:t>The piston of the mechanism </a:t>
            </a:r>
            <a:r>
              <a:rPr lang="en-US" sz="1800" spc="-10" dirty="0">
                <a:solidFill>
                  <a:srgbClr val="005386"/>
                </a:solidFill>
                <a:cs typeface="Palladio Uralic"/>
              </a:rPr>
              <a:t>serves </a:t>
            </a:r>
            <a:r>
              <a:rPr lang="en-US" sz="1800" spc="-5" dirty="0">
                <a:solidFill>
                  <a:srgbClr val="005386"/>
                </a:solidFill>
                <a:cs typeface="Palladio Uralic"/>
              </a:rPr>
              <a:t>as </a:t>
            </a:r>
            <a:r>
              <a:rPr lang="en-US" sz="1800" dirty="0">
                <a:solidFill>
                  <a:srgbClr val="005386"/>
                </a:solidFill>
                <a:cs typeface="Palladio Uralic"/>
              </a:rPr>
              <a:t>a shear cutter (has </a:t>
            </a:r>
            <a:r>
              <a:rPr lang="en-US" sz="1800" spc="-5" dirty="0">
                <a:solidFill>
                  <a:srgbClr val="005386"/>
                </a:solidFill>
                <a:cs typeface="Palladio Uralic"/>
              </a:rPr>
              <a:t>blades attached  </a:t>
            </a:r>
            <a:r>
              <a:rPr lang="en-US" sz="1800" dirty="0">
                <a:solidFill>
                  <a:srgbClr val="005386"/>
                </a:solidFill>
                <a:cs typeface="Palladio Uralic"/>
              </a:rPr>
              <a:t>to it) for </a:t>
            </a:r>
            <a:r>
              <a:rPr lang="en-US" sz="1800" spc="-5" dirty="0">
                <a:solidFill>
                  <a:srgbClr val="005386"/>
                </a:solidFill>
                <a:cs typeface="Palladio Uralic"/>
              </a:rPr>
              <a:t>the cutting. A convergent- divergent structure is used </a:t>
            </a:r>
            <a:r>
              <a:rPr lang="en-US" sz="1800" dirty="0">
                <a:solidFill>
                  <a:srgbClr val="005386"/>
                </a:solidFill>
                <a:cs typeface="Palladio Uralic"/>
              </a:rPr>
              <a:t>for </a:t>
            </a:r>
            <a:r>
              <a:rPr lang="en-US" sz="1800" spc="-5" dirty="0">
                <a:solidFill>
                  <a:srgbClr val="005386"/>
                </a:solidFill>
                <a:cs typeface="Palladio Uralic"/>
              </a:rPr>
              <a:t>separating the </a:t>
            </a:r>
            <a:r>
              <a:rPr lang="en-US" sz="1800" dirty="0">
                <a:solidFill>
                  <a:srgbClr val="005386"/>
                </a:solidFill>
                <a:cs typeface="Palladio Uralic"/>
              </a:rPr>
              <a:t>cut  </a:t>
            </a:r>
            <a:r>
              <a:rPr lang="en-US" sz="1800" spc="-5" dirty="0">
                <a:solidFill>
                  <a:srgbClr val="005386"/>
                </a:solidFill>
                <a:cs typeface="Palladio Uralic"/>
              </a:rPr>
              <a:t>leaves </a:t>
            </a:r>
            <a:r>
              <a:rPr lang="en-US" sz="1800" dirty="0">
                <a:solidFill>
                  <a:srgbClr val="005386"/>
                </a:solidFill>
                <a:cs typeface="Palladio Uralic"/>
              </a:rPr>
              <a:t>from </a:t>
            </a:r>
            <a:r>
              <a:rPr lang="en-US" sz="1800" spc="-5" dirty="0">
                <a:solidFill>
                  <a:srgbClr val="005386"/>
                </a:solidFill>
                <a:cs typeface="Palladio Uralic"/>
              </a:rPr>
              <a:t>the</a:t>
            </a:r>
            <a:r>
              <a:rPr lang="en-US" sz="1800" spc="-15" dirty="0">
                <a:solidFill>
                  <a:srgbClr val="005386"/>
                </a:solidFill>
                <a:cs typeface="Palladio Uralic"/>
              </a:rPr>
              <a:t> </a:t>
            </a:r>
            <a:r>
              <a:rPr lang="en-US" sz="1800" spc="-5" dirty="0">
                <a:solidFill>
                  <a:srgbClr val="005386"/>
                </a:solidFill>
                <a:cs typeface="Palladio Uralic"/>
              </a:rPr>
              <a:t>onions.</a:t>
            </a:r>
            <a:endParaRPr lang="en-US" sz="1800" dirty="0">
              <a:solidFill>
                <a:srgbClr val="005386"/>
              </a:solidFill>
              <a:cs typeface="Palladio Uralic"/>
            </a:endParaRPr>
          </a:p>
          <a:p>
            <a:endParaRPr lang="en-IN" dirty="0"/>
          </a:p>
        </p:txBody>
      </p:sp>
      <p:pic>
        <p:nvPicPr>
          <p:cNvPr id="10" name="Picture 9">
            <a:extLst>
              <a:ext uri="{FF2B5EF4-FFF2-40B4-BE49-F238E27FC236}">
                <a16:creationId xmlns:a16="http://schemas.microsoft.com/office/drawing/2014/main" id="{CF429419-750E-48C9-ABED-DAD65EE687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6154" y="509600"/>
            <a:ext cx="2282455" cy="1966313"/>
          </a:xfrm>
          <a:prstGeom prst="rect">
            <a:avLst/>
          </a:prstGeom>
        </p:spPr>
      </p:pic>
      <p:pic>
        <p:nvPicPr>
          <p:cNvPr id="12" name="Picture 11">
            <a:extLst>
              <a:ext uri="{FF2B5EF4-FFF2-40B4-BE49-F238E27FC236}">
                <a16:creationId xmlns:a16="http://schemas.microsoft.com/office/drawing/2014/main" id="{2B3545D8-37E8-4EE9-A355-52165A2F1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0406" y="509601"/>
            <a:ext cx="2154110" cy="1966312"/>
          </a:xfrm>
          <a:prstGeom prst="rect">
            <a:avLst/>
          </a:prstGeom>
        </p:spPr>
      </p:pic>
      <p:pic>
        <p:nvPicPr>
          <p:cNvPr id="14" name="Picture 13">
            <a:extLst>
              <a:ext uri="{FF2B5EF4-FFF2-40B4-BE49-F238E27FC236}">
                <a16:creationId xmlns:a16="http://schemas.microsoft.com/office/drawing/2014/main" id="{469DA92C-0B21-45C2-8182-B118AEB4D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6154" y="2583541"/>
            <a:ext cx="2361123" cy="1719110"/>
          </a:xfrm>
          <a:prstGeom prst="rect">
            <a:avLst/>
          </a:prstGeom>
        </p:spPr>
      </p:pic>
      <p:pic>
        <p:nvPicPr>
          <p:cNvPr id="16" name="Picture 15">
            <a:extLst>
              <a:ext uri="{FF2B5EF4-FFF2-40B4-BE49-F238E27FC236}">
                <a16:creationId xmlns:a16="http://schemas.microsoft.com/office/drawing/2014/main" id="{60530D29-68A5-482E-8890-93A4CEF051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4812" y="2571750"/>
            <a:ext cx="2069704" cy="1618123"/>
          </a:xfrm>
          <a:prstGeom prst="rect">
            <a:avLst/>
          </a:prstGeom>
        </p:spPr>
      </p:pic>
    </p:spTree>
    <p:extLst>
      <p:ext uri="{BB962C8B-B14F-4D97-AF65-F5344CB8AC3E}">
        <p14:creationId xmlns:p14="http://schemas.microsoft.com/office/powerpoint/2010/main" val="8519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9C6F4B-AF4D-42B3-B850-C7BE5A65FDEC}"/>
              </a:ext>
            </a:extLst>
          </p:cNvPr>
          <p:cNvSpPr txBox="1"/>
          <p:nvPr/>
        </p:nvSpPr>
        <p:spPr>
          <a:xfrm>
            <a:off x="0" y="79344"/>
            <a:ext cx="9144000" cy="353943"/>
          </a:xfrm>
          <a:prstGeom prst="rect">
            <a:avLst/>
          </a:prstGeom>
          <a:noFill/>
        </p:spPr>
        <p:txBody>
          <a:bodyPr wrap="square" rtlCol="0">
            <a:spAutoFit/>
          </a:bodyPr>
          <a:lstStyle/>
          <a:p>
            <a:pPr algn="ctr"/>
            <a:r>
              <a:rPr lang="en-IN" dirty="0"/>
              <a:t>Working of the Product</a:t>
            </a:r>
          </a:p>
        </p:txBody>
      </p:sp>
      <p:sp>
        <p:nvSpPr>
          <p:cNvPr id="4" name="TextBox 3">
            <a:extLst>
              <a:ext uri="{FF2B5EF4-FFF2-40B4-BE49-F238E27FC236}">
                <a16:creationId xmlns:a16="http://schemas.microsoft.com/office/drawing/2014/main" id="{AE85CBD4-AA5E-460E-870B-93E625A9A158}"/>
              </a:ext>
            </a:extLst>
          </p:cNvPr>
          <p:cNvSpPr txBox="1"/>
          <p:nvPr/>
        </p:nvSpPr>
        <p:spPr>
          <a:xfrm>
            <a:off x="0" y="590951"/>
            <a:ext cx="9144000" cy="353943"/>
          </a:xfrm>
          <a:prstGeom prst="rect">
            <a:avLst/>
          </a:prstGeom>
          <a:noFill/>
        </p:spPr>
        <p:txBody>
          <a:bodyPr wrap="square" rtlCol="0">
            <a:spAutoFit/>
          </a:bodyPr>
          <a:lstStyle/>
          <a:p>
            <a:pPr algn="ctr"/>
            <a:r>
              <a:rPr lang="en-US" dirty="0"/>
              <a:t>R</a:t>
            </a:r>
            <a:r>
              <a:rPr lang="en-IN" dirty="0"/>
              <a:t>emoving Onions along with the leaves</a:t>
            </a:r>
          </a:p>
        </p:txBody>
      </p:sp>
      <p:sp>
        <p:nvSpPr>
          <p:cNvPr id="44" name="TextBox 43">
            <a:extLst>
              <a:ext uri="{FF2B5EF4-FFF2-40B4-BE49-F238E27FC236}">
                <a16:creationId xmlns:a16="http://schemas.microsoft.com/office/drawing/2014/main" id="{BAA30446-C1F8-4EE1-AE07-56BE8D526B49}"/>
              </a:ext>
            </a:extLst>
          </p:cNvPr>
          <p:cNvSpPr txBox="1"/>
          <p:nvPr/>
        </p:nvSpPr>
        <p:spPr>
          <a:xfrm>
            <a:off x="6840415" y="1333460"/>
            <a:ext cx="1793630" cy="1015663"/>
          </a:xfrm>
          <a:prstGeom prst="rect">
            <a:avLst/>
          </a:prstGeom>
          <a:noFill/>
        </p:spPr>
        <p:txBody>
          <a:bodyPr wrap="square" rtlCol="0">
            <a:spAutoFit/>
          </a:bodyPr>
          <a:lstStyle/>
          <a:p>
            <a:r>
              <a:rPr lang="en-IN" sz="1000" b="1" dirty="0">
                <a:solidFill>
                  <a:schemeClr val="bg1"/>
                </a:solidFill>
              </a:rPr>
              <a:t>Roller 1 </a:t>
            </a:r>
            <a:r>
              <a:rPr lang="en-IN" sz="1000" dirty="0">
                <a:solidFill>
                  <a:schemeClr val="bg1"/>
                </a:solidFill>
              </a:rPr>
              <a:t>– The onions and the soils, then move to Roller 1, where the onions the small lumps of soil fall down and the large lumps of soil are carried till the end and thrown away. </a:t>
            </a:r>
            <a:endParaRPr lang="en-IN" sz="1000" dirty="0"/>
          </a:p>
        </p:txBody>
      </p:sp>
      <p:sp>
        <p:nvSpPr>
          <p:cNvPr id="45" name="TextBox 44">
            <a:extLst>
              <a:ext uri="{FF2B5EF4-FFF2-40B4-BE49-F238E27FC236}">
                <a16:creationId xmlns:a16="http://schemas.microsoft.com/office/drawing/2014/main" id="{A3785BA8-719A-4ABE-8060-EDC6507E9BAD}"/>
              </a:ext>
            </a:extLst>
          </p:cNvPr>
          <p:cNvSpPr txBox="1"/>
          <p:nvPr/>
        </p:nvSpPr>
        <p:spPr>
          <a:xfrm>
            <a:off x="6872947" y="3262440"/>
            <a:ext cx="1728567" cy="1485022"/>
          </a:xfrm>
          <a:prstGeom prst="rect">
            <a:avLst/>
          </a:prstGeom>
          <a:noFill/>
        </p:spPr>
        <p:txBody>
          <a:bodyPr wrap="square" rtlCol="0">
            <a:spAutoFit/>
          </a:bodyPr>
          <a:lstStyle/>
          <a:p>
            <a:r>
              <a:rPr lang="en-IN" sz="1050" b="1" dirty="0">
                <a:solidFill>
                  <a:schemeClr val="bg1"/>
                </a:solidFill>
              </a:rPr>
              <a:t>Roller 2 </a:t>
            </a:r>
            <a:r>
              <a:rPr lang="en-IN" sz="1050" dirty="0">
                <a:solidFill>
                  <a:schemeClr val="bg1"/>
                </a:solidFill>
              </a:rPr>
              <a:t>– The onions and soil fall on Roller 2 and the extremely small lumps of soil fall from the roller and are eventually thrown on the ground and the onions are carried forward.</a:t>
            </a:r>
          </a:p>
          <a:p>
            <a:endParaRPr lang="en-IN" dirty="0"/>
          </a:p>
        </p:txBody>
      </p:sp>
      <p:sp>
        <p:nvSpPr>
          <p:cNvPr id="47" name="TextBox 46">
            <a:extLst>
              <a:ext uri="{FF2B5EF4-FFF2-40B4-BE49-F238E27FC236}">
                <a16:creationId xmlns:a16="http://schemas.microsoft.com/office/drawing/2014/main" id="{05D9692B-FD05-4D0A-8B73-C6383841F649}"/>
              </a:ext>
            </a:extLst>
          </p:cNvPr>
          <p:cNvSpPr txBox="1"/>
          <p:nvPr/>
        </p:nvSpPr>
        <p:spPr>
          <a:xfrm>
            <a:off x="393895" y="3343231"/>
            <a:ext cx="1832317" cy="1323439"/>
          </a:xfrm>
          <a:prstGeom prst="rect">
            <a:avLst/>
          </a:prstGeom>
          <a:noFill/>
        </p:spPr>
        <p:txBody>
          <a:bodyPr wrap="square" rtlCol="0">
            <a:spAutoFit/>
          </a:bodyPr>
          <a:lstStyle/>
          <a:p>
            <a:r>
              <a:rPr lang="en-IN" sz="1050" dirty="0">
                <a:solidFill>
                  <a:schemeClr val="bg1"/>
                </a:solidFill>
              </a:rPr>
              <a:t>Layout Assembly - The onions are carried forward and are assembled on the ground in a systematic manner because of the convergent structure provided at the end.</a:t>
            </a:r>
          </a:p>
          <a:p>
            <a:endParaRPr lang="en-IN" dirty="0"/>
          </a:p>
        </p:txBody>
      </p:sp>
      <p:sp>
        <p:nvSpPr>
          <p:cNvPr id="2" name="TextBox 1">
            <a:extLst>
              <a:ext uri="{FF2B5EF4-FFF2-40B4-BE49-F238E27FC236}">
                <a16:creationId xmlns:a16="http://schemas.microsoft.com/office/drawing/2014/main" id="{3DDFBB22-3989-473C-9BB5-E8A6A0506014}"/>
              </a:ext>
            </a:extLst>
          </p:cNvPr>
          <p:cNvSpPr txBox="1"/>
          <p:nvPr/>
        </p:nvSpPr>
        <p:spPr>
          <a:xfrm>
            <a:off x="393895" y="966817"/>
            <a:ext cx="8693834" cy="3677930"/>
          </a:xfrm>
          <a:prstGeom prst="rect">
            <a:avLst/>
          </a:prstGeom>
          <a:noFill/>
        </p:spPr>
        <p:txBody>
          <a:bodyPr wrap="square" rtlCol="0">
            <a:spAutoFit/>
          </a:bodyPr>
          <a:lstStyle/>
          <a:p>
            <a:pPr marL="400050" indent="-400050">
              <a:buFont typeface="+mj-lt"/>
              <a:buAutoNum type="romanUcPeriod"/>
            </a:pPr>
            <a:r>
              <a:rPr lang="en-IN" sz="1800" b="1" dirty="0">
                <a:solidFill>
                  <a:srgbClr val="003300"/>
                </a:solidFill>
              </a:rPr>
              <a:t>Digger</a:t>
            </a:r>
            <a:r>
              <a:rPr lang="en-IN" sz="1800" b="1" dirty="0">
                <a:solidFill>
                  <a:srgbClr val="FFFF00"/>
                </a:solidFill>
              </a:rPr>
              <a:t> </a:t>
            </a:r>
            <a:r>
              <a:rPr lang="en-IN" sz="1800" dirty="0"/>
              <a:t>- The digger digs into the soil and does the work of plucking the onions from the soil and carrying it forward in the machine.</a:t>
            </a:r>
          </a:p>
          <a:p>
            <a:pPr marL="400050" indent="-400050">
              <a:buFont typeface="+mj-lt"/>
              <a:buAutoNum type="romanUcPeriod"/>
            </a:pPr>
            <a:r>
              <a:rPr lang="en-IN" sz="1800" b="1" dirty="0">
                <a:solidFill>
                  <a:srgbClr val="003300"/>
                </a:solidFill>
              </a:rPr>
              <a:t>Belt</a:t>
            </a:r>
            <a:r>
              <a:rPr lang="en-IN" sz="1800" dirty="0">
                <a:solidFill>
                  <a:srgbClr val="FFFF00"/>
                </a:solidFill>
              </a:rPr>
              <a:t> </a:t>
            </a:r>
            <a:r>
              <a:rPr lang="en-IN" sz="1800" dirty="0"/>
              <a:t>– The Belt carries the onions with the extra soil up for further processing. </a:t>
            </a:r>
          </a:p>
          <a:p>
            <a:pPr marL="400050" indent="-400050">
              <a:buFont typeface="+mj-lt"/>
              <a:buAutoNum type="romanUcPeriod"/>
            </a:pPr>
            <a:r>
              <a:rPr lang="en-IN" sz="1800" b="1" dirty="0">
                <a:solidFill>
                  <a:srgbClr val="003300"/>
                </a:solidFill>
              </a:rPr>
              <a:t>Roller 1</a:t>
            </a:r>
            <a:r>
              <a:rPr lang="en-IN" sz="1800" b="1" dirty="0">
                <a:solidFill>
                  <a:srgbClr val="FFFF00"/>
                </a:solidFill>
              </a:rPr>
              <a:t> </a:t>
            </a:r>
            <a:r>
              <a:rPr lang="en-IN" sz="1800" dirty="0"/>
              <a:t>– The onions and the soils, then move to Roller 1, where the onions and the small lumps of soil fall down and the large lumps of soil are carried till the end and thrown away. (P.s. – The flap above the roller is provided to stop the onion above a large lump of soil from going forward).</a:t>
            </a:r>
            <a:endParaRPr lang="en-IN" sz="1800" dirty="0">
              <a:solidFill>
                <a:srgbClr val="003300"/>
              </a:solidFill>
            </a:endParaRPr>
          </a:p>
          <a:p>
            <a:pPr marL="400050" indent="-400050">
              <a:buFont typeface="+mj-lt"/>
              <a:buAutoNum type="romanUcPeriod"/>
            </a:pPr>
            <a:r>
              <a:rPr lang="en-IN" sz="1800" b="1" dirty="0">
                <a:solidFill>
                  <a:srgbClr val="003300"/>
                </a:solidFill>
              </a:rPr>
              <a:t>Roller 2</a:t>
            </a:r>
            <a:r>
              <a:rPr lang="en-IN" sz="1800" b="1" dirty="0">
                <a:solidFill>
                  <a:srgbClr val="FFFF00"/>
                </a:solidFill>
              </a:rPr>
              <a:t> </a:t>
            </a:r>
            <a:r>
              <a:rPr lang="en-IN" sz="1800" dirty="0"/>
              <a:t>– The onions and soil fall on Roller 2 and the extremely small lumps of soil fall from the roller and are eventually thrown on the ground and the onions are carried forward.</a:t>
            </a:r>
          </a:p>
          <a:p>
            <a:pPr marL="400050" indent="-400050">
              <a:buFont typeface="+mj-lt"/>
              <a:buAutoNum type="romanUcPeriod"/>
            </a:pPr>
            <a:r>
              <a:rPr lang="en-IN" sz="1800" b="1" dirty="0">
                <a:solidFill>
                  <a:srgbClr val="003300"/>
                </a:solidFill>
              </a:rPr>
              <a:t>Separator</a:t>
            </a:r>
            <a:r>
              <a:rPr lang="en-IN" sz="1800" dirty="0">
                <a:solidFill>
                  <a:srgbClr val="003300"/>
                </a:solidFill>
              </a:rPr>
              <a:t> </a:t>
            </a:r>
            <a:r>
              <a:rPr lang="en-IN" sz="1800" dirty="0"/>
              <a:t>– The onions and soil fall on the separator after Roller 2 and the remaining soil is separated from the onions through the grooves provided at the bottom.</a:t>
            </a:r>
            <a:endParaRPr lang="en-IN" sz="1800" b="1" dirty="0">
              <a:solidFill>
                <a:srgbClr val="003300"/>
              </a:solidFill>
            </a:endParaRPr>
          </a:p>
          <a:p>
            <a:pPr marL="400050" indent="-400050">
              <a:buFont typeface="+mj-lt"/>
              <a:buAutoNum type="romanUcPeriod"/>
            </a:pPr>
            <a:r>
              <a:rPr lang="en-IN" sz="1800" b="1" dirty="0">
                <a:solidFill>
                  <a:srgbClr val="003300"/>
                </a:solidFill>
              </a:rPr>
              <a:t>Layout Assembly</a:t>
            </a:r>
            <a:r>
              <a:rPr lang="en-IN" sz="1800" dirty="0"/>
              <a:t>- The onions are carried forward and are assembled on the ground in a systematic manner because of the convergent structure provided at the end.</a:t>
            </a:r>
          </a:p>
          <a:p>
            <a:pPr marL="400050" indent="-400050">
              <a:buFont typeface="+mj-lt"/>
              <a:buAutoNum type="romanUcPeriod"/>
            </a:pPr>
            <a:endParaRPr lang="en-IN" dirty="0"/>
          </a:p>
        </p:txBody>
      </p:sp>
    </p:spTree>
    <p:extLst>
      <p:ext uri="{BB962C8B-B14F-4D97-AF65-F5344CB8AC3E}">
        <p14:creationId xmlns:p14="http://schemas.microsoft.com/office/powerpoint/2010/main" val="3261233231"/>
      </p:ext>
    </p:extLst>
  </p:cSld>
  <p:clrMapOvr>
    <a:masterClrMapping/>
  </p:clrMapOvr>
</p:sld>
</file>

<file path=ppt/theme/theme1.xml><?xml version="1.0" encoding="utf-8"?>
<a:theme xmlns:a="http://schemas.openxmlformats.org/drawingml/2006/main" name="2_3DS_CAT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11096D6-055E-4C4B-AADA-886FBB470F68}"/>
    </a:ext>
  </a:extLst>
</a:theme>
</file>

<file path=ppt/theme/theme10.xml><?xml version="1.0" encoding="utf-8"?>
<a:theme xmlns:a="http://schemas.openxmlformats.org/drawingml/2006/main" name="11_3DS_BI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5B48B88D-7D70-4189-A42C-4B9173B7203B}"/>
    </a:ext>
  </a:extLst>
</a:theme>
</file>

<file path=ppt/theme/theme11.xml><?xml version="1.0" encoding="utf-8"?>
<a:theme xmlns:a="http://schemas.openxmlformats.org/drawingml/2006/main" name="12_3DS_NETVIBE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F33B4D98-9BA9-48B5-863F-59FBD2A8D187}"/>
    </a:ext>
  </a:extLst>
</a:theme>
</file>

<file path=ppt/theme/theme12.xml><?xml version="1.0" encoding="utf-8"?>
<a:theme xmlns:a="http://schemas.openxmlformats.org/drawingml/2006/main" name="13_3DS_3DEXCITE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4FEF90BA-7162-4845-B05F-F5EA23A6CFB6}"/>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3DS_SOLIDWORKS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41305C-3B1E-4B02-BF31-38B3A4260B42}"/>
    </a:ext>
  </a:extLst>
</a:theme>
</file>

<file path=ppt/theme/theme3.xml><?xml version="1.0" encoding="utf-8"?>
<a:theme xmlns:a="http://schemas.openxmlformats.org/drawingml/2006/main" name="4_3DS_EN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1B671D29-20CE-4F0E-8C7E-AAE5D1DA4FD0}"/>
    </a:ext>
  </a:extLst>
</a:theme>
</file>

<file path=ppt/theme/theme4.xml><?xml version="1.0" encoding="utf-8"?>
<a:theme xmlns:a="http://schemas.openxmlformats.org/drawingml/2006/main" name="5_3DS_DELM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20CFD681-0A94-49F5-BBF4-A6125E716984}"/>
    </a:ext>
  </a:extLst>
</a:theme>
</file>

<file path=ppt/theme/theme5.xml><?xml version="1.0" encoding="utf-8"?>
<a:theme xmlns:a="http://schemas.openxmlformats.org/drawingml/2006/main" name="6_3DS_SIMUL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D11FAF20-BC75-4E22-9A83-6DE1A8E85A29}"/>
    </a:ext>
  </a:extLst>
</a:theme>
</file>

<file path=ppt/theme/theme6.xml><?xml version="1.0" encoding="utf-8"?>
<a:theme xmlns:a="http://schemas.openxmlformats.org/drawingml/2006/main" name="7_3DS_GEO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A7B7EEB1-C1D1-4029-A284-3FCD077685BD}"/>
    </a:ext>
  </a:extLst>
</a:theme>
</file>

<file path=ppt/theme/theme7.xml><?xml version="1.0" encoding="utf-8"?>
<a:theme xmlns:a="http://schemas.openxmlformats.org/drawingml/2006/main" name="8_3DS_EXALEAD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63934457-0F4D-4309-B7B6-B99236CEF292}"/>
    </a:ext>
  </a:extLst>
</a:theme>
</file>

<file path=ppt/theme/theme8.xml><?xml version="1.0" encoding="utf-8"?>
<a:theme xmlns:a="http://schemas.openxmlformats.org/drawingml/2006/main" name="9_3DS_3DVIA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88BA5469-FCEB-4406-B684-E3166A1F15A2}"/>
    </a:ext>
  </a:extLst>
</a:theme>
</file>

<file path=ppt/theme/theme9.xml><?xml version="1.0" encoding="utf-8"?>
<a:theme xmlns:a="http://schemas.openxmlformats.org/drawingml/2006/main" name="10_3DS_3DSWYM Template_2015">
  <a:themeElements>
    <a:clrScheme name="3DS">
      <a:dk1>
        <a:srgbClr val="005386"/>
      </a:dk1>
      <a:lt1>
        <a:srgbClr val="FFFFFF"/>
      </a:lt1>
      <a:dk2>
        <a:srgbClr val="001871"/>
      </a:dk2>
      <a:lt2>
        <a:srgbClr val="DA291C"/>
      </a:lt2>
      <a:accent1>
        <a:srgbClr val="0B3F77"/>
      </a:accent1>
      <a:accent2>
        <a:srgbClr val="00B2A9"/>
      </a:accent2>
      <a:accent3>
        <a:srgbClr val="E1CD00"/>
      </a:accent3>
      <a:accent4>
        <a:srgbClr val="E87722"/>
      </a:accent4>
      <a:accent5>
        <a:srgbClr val="84BD00"/>
      </a:accent5>
      <a:accent6>
        <a:srgbClr val="0077C8"/>
      </a:accent6>
      <a:hlink>
        <a:srgbClr val="0000FF"/>
      </a:hlink>
      <a:folHlink>
        <a:srgbClr val="800080"/>
      </a:folHlink>
    </a:clrScheme>
    <a:fontScheme name="3DS PPT template">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DS_PPTX_Corp + Brand_Template_06_2015.pptx" id="{F2600C52-DB9A-4C10-AE98-F52812B72B4A}" vid="{72F83C28-6BA4-4FA8-8316-31132DB0AE82}"/>
    </a:ext>
  </a:extLst>
</a:theme>
</file>

<file path=docProps/app.xml><?xml version="1.0" encoding="utf-8"?>
<Properties xmlns="http://schemas.openxmlformats.org/officeDocument/2006/extended-properties" xmlns:vt="http://schemas.openxmlformats.org/officeDocument/2006/docPropsVTypes">
  <Template>blank</Template>
  <TotalTime>1488</TotalTime>
  <Words>1945</Words>
  <Application>Microsoft Office PowerPoint</Application>
  <PresentationFormat>On-screen Show (16:9)</PresentationFormat>
  <Paragraphs>123</Paragraphs>
  <Slides>19</Slides>
  <Notes>1</Notes>
  <HiddenSlides>0</HiddenSlides>
  <MMClips>2</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19</vt:i4>
      </vt:variant>
    </vt:vector>
  </HeadingPairs>
  <TitlesOfParts>
    <vt:vector size="39" baseType="lpstr">
      <vt:lpstr>Adobe Heiti Std R</vt:lpstr>
      <vt:lpstr>Adobe Myungjo Std M</vt:lpstr>
      <vt:lpstr>3ds Condensed</vt:lpstr>
      <vt:lpstr>Arial</vt:lpstr>
      <vt:lpstr>Arial Narrow</vt:lpstr>
      <vt:lpstr>Calibri</vt:lpstr>
      <vt:lpstr>Wingdings</vt:lpstr>
      <vt:lpstr>Wingdings 3</vt:lpstr>
      <vt:lpstr>2_3DS_CATIA Template_2015</vt:lpstr>
      <vt:lpstr>3_3DS_SOLIDWORKS Template_2015</vt:lpstr>
      <vt:lpstr>4_3DS_ENOVIA Template_2015</vt:lpstr>
      <vt:lpstr>5_3DS_DELMIA Template_2015</vt:lpstr>
      <vt:lpstr>6_3DS_SIMULIA Template_2015</vt:lpstr>
      <vt:lpstr>7_3DS_GEOVIA Template_2015</vt:lpstr>
      <vt:lpstr>8_3DS_EXALEAD Template_2015</vt:lpstr>
      <vt:lpstr>9_3DS_3DVIA Template_2015</vt:lpstr>
      <vt:lpstr>10_3DS_3DSWYM Template_2015</vt:lpstr>
      <vt:lpstr>11_3DS_BIOVIA Template_2015</vt:lpstr>
      <vt:lpstr>12_3DS_NETVIBES Template_2015</vt:lpstr>
      <vt:lpstr>13_3DS_3DEXCITE Template_2015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PATIL Sushil M</dc:creator>
  <cp:lastModifiedBy>Bhavin Yardi</cp:lastModifiedBy>
  <cp:revision>82</cp:revision>
  <cp:lastPrinted>2013-06-27T08:50:33Z</cp:lastPrinted>
  <dcterms:created xsi:type="dcterms:W3CDTF">2019-08-22T06:43:30Z</dcterms:created>
  <dcterms:modified xsi:type="dcterms:W3CDTF">2020-10-27T18:30:26Z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ersion">
    <vt:lpwstr>1.0</vt:lpwstr>
  </property>
</Properties>
</file>